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pn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88.jp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59"/>
  </p:notesMasterIdLst>
  <p:sldIdLst>
    <p:sldId id="257" r:id="rId2"/>
    <p:sldId id="272" r:id="rId3"/>
    <p:sldId id="275" r:id="rId4"/>
    <p:sldId id="338" r:id="rId5"/>
    <p:sldId id="261" r:id="rId6"/>
    <p:sldId id="354" r:id="rId7"/>
    <p:sldId id="342" r:id="rId8"/>
    <p:sldId id="339" r:id="rId9"/>
    <p:sldId id="340" r:id="rId10"/>
    <p:sldId id="352" r:id="rId11"/>
    <p:sldId id="341" r:id="rId12"/>
    <p:sldId id="343" r:id="rId13"/>
    <p:sldId id="358" r:id="rId14"/>
    <p:sldId id="359" r:id="rId15"/>
    <p:sldId id="360" r:id="rId16"/>
    <p:sldId id="322" r:id="rId17"/>
    <p:sldId id="326" r:id="rId18"/>
    <p:sldId id="361" r:id="rId19"/>
    <p:sldId id="323" r:id="rId20"/>
    <p:sldId id="362" r:id="rId21"/>
    <p:sldId id="363" r:id="rId22"/>
    <p:sldId id="364" r:id="rId23"/>
    <p:sldId id="327" r:id="rId24"/>
    <p:sldId id="365" r:id="rId25"/>
    <p:sldId id="355" r:id="rId26"/>
    <p:sldId id="366" r:id="rId27"/>
    <p:sldId id="367" r:id="rId28"/>
    <p:sldId id="346" r:id="rId29"/>
    <p:sldId id="347" r:id="rId30"/>
    <p:sldId id="348" r:id="rId31"/>
    <p:sldId id="350" r:id="rId32"/>
    <p:sldId id="349" r:id="rId33"/>
    <p:sldId id="351" r:id="rId34"/>
    <p:sldId id="368" r:id="rId35"/>
    <p:sldId id="369" r:id="rId36"/>
    <p:sldId id="370" r:id="rId37"/>
    <p:sldId id="371" r:id="rId38"/>
    <p:sldId id="372" r:id="rId39"/>
    <p:sldId id="373" r:id="rId40"/>
    <p:sldId id="374" r:id="rId41"/>
    <p:sldId id="375" r:id="rId42"/>
    <p:sldId id="376" r:id="rId43"/>
    <p:sldId id="377" r:id="rId44"/>
    <p:sldId id="277" r:id="rId45"/>
    <p:sldId id="324" r:id="rId46"/>
    <p:sldId id="325" r:id="rId47"/>
    <p:sldId id="353" r:id="rId48"/>
    <p:sldId id="332" r:id="rId49"/>
    <p:sldId id="333" r:id="rId50"/>
    <p:sldId id="357" r:id="rId51"/>
    <p:sldId id="278" r:id="rId52"/>
    <p:sldId id="334" r:id="rId53"/>
    <p:sldId id="356" r:id="rId54"/>
    <p:sldId id="335" r:id="rId55"/>
    <p:sldId id="336" r:id="rId56"/>
    <p:sldId id="337" r:id="rId57"/>
    <p:sldId id="271"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1E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673" autoAdjust="0"/>
  </p:normalViewPr>
  <p:slideViewPr>
    <p:cSldViewPr snapToGrid="0">
      <p:cViewPr>
        <p:scale>
          <a:sx n="75" d="100"/>
          <a:sy n="75" d="100"/>
        </p:scale>
        <p:origin x="-1666" y="245"/>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7A23C-FE5F-4196-AACF-A5DA6A57FC14}" type="datetimeFigureOut">
              <a:rPr lang="zh-CN" altLang="en-US" smtClean="0"/>
              <a:t>2021/5/19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F9918-B90B-4AF2-9DAC-C140948C6732}" type="slidenum">
              <a:rPr lang="zh-CN" altLang="en-US" smtClean="0"/>
              <a:t>‹#›</a:t>
            </a:fld>
            <a:endParaRPr lang="zh-CN" altLang="en-US"/>
          </a:p>
        </p:txBody>
      </p:sp>
    </p:spTree>
    <p:extLst>
      <p:ext uri="{BB962C8B-B14F-4D97-AF65-F5344CB8AC3E}">
        <p14:creationId xmlns:p14="http://schemas.microsoft.com/office/powerpoint/2010/main" val="1577559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solidFill>
                <a:srgbClr val="FF0000"/>
              </a:solidFill>
            </a:endParaRPr>
          </a:p>
        </p:txBody>
      </p:sp>
      <p:sp>
        <p:nvSpPr>
          <p:cNvPr id="4" name="灯片编号占位符 3"/>
          <p:cNvSpPr>
            <a:spLocks noGrp="1"/>
          </p:cNvSpPr>
          <p:nvPr>
            <p:ph type="sldNum" sz="quarter" idx="10"/>
          </p:nvPr>
        </p:nvSpPr>
        <p:spPr/>
        <p:txBody>
          <a:bodyPr/>
          <a:lstStyle/>
          <a:p>
            <a:fld id="{E9E6FDB6-6D2B-46C1-9FA1-D82906A37C3A}"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673482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WifiManager</a:t>
            </a:r>
            <a:r>
              <a:rPr lang="en-US" altLang="zh-CN" dirty="0"/>
              <a:t> </a:t>
            </a:r>
            <a:r>
              <a:rPr lang="en-US" altLang="zh-CN" dirty="0" err="1"/>
              <a:t>wifi</a:t>
            </a:r>
            <a:r>
              <a:rPr lang="en-US" altLang="zh-CN" dirty="0"/>
              <a:t> = (</a:t>
            </a:r>
            <a:r>
              <a:rPr lang="en-US" altLang="zh-CN" dirty="0" err="1"/>
              <a:t>WifiManager</a:t>
            </a:r>
            <a:r>
              <a:rPr lang="en-US" altLang="zh-CN" dirty="0"/>
              <a:t>) </a:t>
            </a:r>
            <a:r>
              <a:rPr lang="en-US" altLang="zh-CN" dirty="0" err="1"/>
              <a:t>getSystemService</a:t>
            </a:r>
            <a:r>
              <a:rPr lang="en-US" altLang="zh-CN" dirty="0"/>
              <a:t>(</a:t>
            </a:r>
            <a:r>
              <a:rPr lang="en-US" altLang="zh-CN" dirty="0" err="1"/>
              <a:t>Context.WIFI_SERVICE</a:t>
            </a:r>
            <a:r>
              <a:rPr lang="en-US" altLang="zh-CN" dirty="0"/>
              <a:t>);</a:t>
            </a:r>
          </a:p>
          <a:p>
            <a:r>
              <a:rPr lang="en-US" altLang="zh-CN" dirty="0"/>
              <a:t>List&lt;</a:t>
            </a:r>
            <a:r>
              <a:rPr lang="en-US" altLang="zh-CN" dirty="0" err="1"/>
              <a:t>ScanResult</a:t>
            </a:r>
            <a:r>
              <a:rPr lang="en-US" altLang="zh-CN" dirty="0"/>
              <a:t>&gt; </a:t>
            </a:r>
            <a:r>
              <a:rPr lang="en-US" altLang="zh-CN" dirty="0" err="1"/>
              <a:t>networkList</a:t>
            </a:r>
            <a:r>
              <a:rPr lang="en-US" altLang="zh-CN" dirty="0"/>
              <a:t> = </a:t>
            </a:r>
            <a:r>
              <a:rPr lang="en-US" altLang="zh-CN" dirty="0" err="1"/>
              <a:t>wifi.getScanResults</a:t>
            </a:r>
            <a:r>
              <a:rPr lang="en-US" altLang="zh-CN" dirty="0"/>
              <a:t>();</a:t>
            </a:r>
          </a:p>
          <a:p>
            <a:endParaRPr lang="en-US" altLang="zh-CN" dirty="0"/>
          </a:p>
          <a:p>
            <a:r>
              <a:rPr lang="en-US" altLang="zh-CN" dirty="0"/>
              <a:t>//get current connected SSID for comparison to </a:t>
            </a:r>
            <a:r>
              <a:rPr lang="en-US" altLang="zh-CN" dirty="0" err="1"/>
              <a:t>ScanResult</a:t>
            </a:r>
            <a:endParaRPr lang="en-US" altLang="zh-CN" dirty="0"/>
          </a:p>
          <a:p>
            <a:r>
              <a:rPr lang="en-US" altLang="zh-CN" dirty="0" err="1"/>
              <a:t>WifiInfo</a:t>
            </a:r>
            <a:r>
              <a:rPr lang="en-US" altLang="zh-CN" dirty="0"/>
              <a:t> </a:t>
            </a:r>
            <a:r>
              <a:rPr lang="en-US" altLang="zh-CN" dirty="0" err="1"/>
              <a:t>wi</a:t>
            </a:r>
            <a:r>
              <a:rPr lang="en-US" altLang="zh-CN" dirty="0"/>
              <a:t> = </a:t>
            </a:r>
            <a:r>
              <a:rPr lang="en-US" altLang="zh-CN" dirty="0" err="1"/>
              <a:t>wifi.getConnectionInfo</a:t>
            </a:r>
            <a:r>
              <a:rPr lang="en-US" altLang="zh-CN" dirty="0"/>
              <a:t>();</a:t>
            </a:r>
          </a:p>
          <a:p>
            <a:r>
              <a:rPr lang="en-US" altLang="zh-CN" dirty="0"/>
              <a:t>String </a:t>
            </a:r>
            <a:r>
              <a:rPr lang="en-US" altLang="zh-CN" dirty="0" err="1"/>
              <a:t>currentSSID</a:t>
            </a:r>
            <a:r>
              <a:rPr lang="en-US" altLang="zh-CN" dirty="0"/>
              <a:t> = </a:t>
            </a:r>
            <a:r>
              <a:rPr lang="en-US" altLang="zh-CN" dirty="0" err="1"/>
              <a:t>wi.getSSID</a:t>
            </a:r>
            <a:r>
              <a:rPr lang="en-US" altLang="zh-CN" dirty="0"/>
              <a:t>();</a:t>
            </a:r>
          </a:p>
          <a:p>
            <a:endParaRPr lang="en-US" altLang="zh-CN" dirty="0"/>
          </a:p>
          <a:p>
            <a:r>
              <a:rPr lang="en-US" altLang="zh-CN" dirty="0"/>
              <a:t>if (</a:t>
            </a:r>
            <a:r>
              <a:rPr lang="en-US" altLang="zh-CN" dirty="0" err="1"/>
              <a:t>networkList</a:t>
            </a:r>
            <a:r>
              <a:rPr lang="en-US" altLang="zh-CN" dirty="0"/>
              <a:t> != null) {</a:t>
            </a:r>
          </a:p>
          <a:p>
            <a:r>
              <a:rPr lang="en-US" altLang="zh-CN" dirty="0"/>
              <a:t>    for (</a:t>
            </a:r>
            <a:r>
              <a:rPr lang="en-US" altLang="zh-CN" dirty="0" err="1"/>
              <a:t>ScanResult</a:t>
            </a:r>
            <a:r>
              <a:rPr lang="en-US" altLang="zh-CN" dirty="0"/>
              <a:t> network : </a:t>
            </a:r>
            <a:r>
              <a:rPr lang="en-US" altLang="zh-CN" dirty="0" err="1"/>
              <a:t>networkList</a:t>
            </a:r>
            <a:r>
              <a:rPr lang="en-US" altLang="zh-CN" dirty="0"/>
              <a:t>)</a:t>
            </a:r>
          </a:p>
          <a:p>
            <a:r>
              <a:rPr lang="en-US" altLang="zh-CN" dirty="0"/>
              <a:t>    {</a:t>
            </a:r>
          </a:p>
          <a:p>
            <a:r>
              <a:rPr lang="en-US" altLang="zh-CN" dirty="0"/>
              <a:t>       //check if current connected SSID</a:t>
            </a:r>
          </a:p>
          <a:p>
            <a:r>
              <a:rPr lang="en-US" altLang="zh-CN" dirty="0"/>
              <a:t>       if (</a:t>
            </a:r>
            <a:r>
              <a:rPr lang="en-US" altLang="zh-CN" dirty="0" err="1"/>
              <a:t>currentSSID.equals</a:t>
            </a:r>
            <a:r>
              <a:rPr lang="en-US" altLang="zh-CN" dirty="0"/>
              <a:t>(</a:t>
            </a:r>
            <a:r>
              <a:rPr lang="en-US" altLang="zh-CN" dirty="0" err="1"/>
              <a:t>network.SSID</a:t>
            </a:r>
            <a:r>
              <a:rPr lang="en-US" altLang="zh-CN" dirty="0"/>
              <a:t>)){</a:t>
            </a:r>
          </a:p>
          <a:p>
            <a:r>
              <a:rPr lang="en-US" altLang="zh-CN" dirty="0"/>
              <a:t>        //get capabilities of current connection</a:t>
            </a:r>
          </a:p>
          <a:p>
            <a:r>
              <a:rPr lang="en-US" altLang="zh-CN" dirty="0"/>
              <a:t>        String Capabilities =  </a:t>
            </a:r>
            <a:r>
              <a:rPr lang="en-US" altLang="zh-CN" dirty="0" err="1"/>
              <a:t>network.capabilities</a:t>
            </a:r>
            <a:r>
              <a:rPr lang="en-US" altLang="zh-CN" dirty="0"/>
              <a:t>;        </a:t>
            </a:r>
          </a:p>
          <a:p>
            <a:r>
              <a:rPr lang="en-US" altLang="zh-CN" dirty="0"/>
              <a:t>        </a:t>
            </a:r>
            <a:r>
              <a:rPr lang="en-US" altLang="zh-CN" dirty="0" err="1"/>
              <a:t>Log.d</a:t>
            </a:r>
            <a:r>
              <a:rPr lang="en-US" altLang="zh-CN" dirty="0"/>
              <a:t> (TAG, </a:t>
            </a:r>
            <a:r>
              <a:rPr lang="en-US" altLang="zh-CN" dirty="0" err="1"/>
              <a:t>network.SSID</a:t>
            </a:r>
            <a:r>
              <a:rPr lang="en-US" altLang="zh-CN" dirty="0"/>
              <a:t> + " capabilities : " + Capabilities);</a:t>
            </a:r>
          </a:p>
          <a:p>
            <a:endParaRPr lang="en-US" altLang="zh-CN" dirty="0"/>
          </a:p>
          <a:p>
            <a:r>
              <a:rPr lang="en-US" altLang="zh-CN" dirty="0"/>
              <a:t>        if (</a:t>
            </a:r>
            <a:r>
              <a:rPr lang="en-US" altLang="zh-CN" dirty="0" err="1"/>
              <a:t>Capabilities.contains</a:t>
            </a:r>
            <a:r>
              <a:rPr lang="en-US" altLang="zh-CN" dirty="0"/>
              <a:t>("WPA2")) {</a:t>
            </a:r>
          </a:p>
          <a:p>
            <a:r>
              <a:rPr lang="en-US" altLang="zh-CN" dirty="0"/>
              <a:t>           //do something</a:t>
            </a:r>
          </a:p>
          <a:p>
            <a:r>
              <a:rPr lang="en-US" altLang="zh-CN" dirty="0"/>
              <a:t>        }</a:t>
            </a:r>
          </a:p>
          <a:p>
            <a:r>
              <a:rPr lang="en-US" altLang="zh-CN" dirty="0"/>
              <a:t>        else if (</a:t>
            </a:r>
            <a:r>
              <a:rPr lang="en-US" altLang="zh-CN" dirty="0" err="1"/>
              <a:t>Capabilities.contains</a:t>
            </a:r>
            <a:r>
              <a:rPr lang="en-US" altLang="zh-CN" dirty="0"/>
              <a:t>("WPA")) {</a:t>
            </a:r>
          </a:p>
          <a:p>
            <a:r>
              <a:rPr lang="en-US" altLang="zh-CN" dirty="0"/>
              <a:t>           //do something</a:t>
            </a:r>
          </a:p>
          <a:p>
            <a:r>
              <a:rPr lang="en-US" altLang="zh-CN" dirty="0"/>
              <a:t>        }</a:t>
            </a:r>
          </a:p>
          <a:p>
            <a:r>
              <a:rPr lang="en-US" altLang="zh-CN" dirty="0"/>
              <a:t>        else if (</a:t>
            </a:r>
            <a:r>
              <a:rPr lang="en-US" altLang="zh-CN" dirty="0" err="1"/>
              <a:t>Capabilities.contains</a:t>
            </a:r>
            <a:r>
              <a:rPr lang="en-US" altLang="zh-CN" dirty="0"/>
              <a:t>("WEP")) {</a:t>
            </a:r>
          </a:p>
          <a:p>
            <a:r>
              <a:rPr lang="en-US" altLang="zh-CN" dirty="0"/>
              <a:t>           //do something</a:t>
            </a:r>
          </a:p>
          <a:p>
            <a:r>
              <a:rPr lang="en-US" altLang="zh-CN" dirty="0"/>
              <a:t>        }</a:t>
            </a:r>
          </a:p>
          <a:p>
            <a:r>
              <a:rPr lang="en-US" altLang="zh-CN" dirty="0"/>
              <a:t>       }</a:t>
            </a:r>
          </a:p>
          <a:p>
            <a:r>
              <a:rPr lang="en-US" altLang="zh-CN" dirty="0"/>
              <a:t>    }</a:t>
            </a:r>
          </a:p>
          <a:p>
            <a:r>
              <a:rPr lang="en-US" altLang="zh-CN" dirty="0"/>
              <a:t>}</a:t>
            </a:r>
            <a:endParaRPr lang="zh-CN" altLang="en-US" dirty="0"/>
          </a:p>
        </p:txBody>
      </p:sp>
      <p:sp>
        <p:nvSpPr>
          <p:cNvPr id="4" name="灯片编号占位符 3"/>
          <p:cNvSpPr>
            <a:spLocks noGrp="1"/>
          </p:cNvSpPr>
          <p:nvPr>
            <p:ph type="sldNum" sz="quarter" idx="5"/>
          </p:nvPr>
        </p:nvSpPr>
        <p:spPr/>
        <p:txBody>
          <a:bodyPr/>
          <a:lstStyle/>
          <a:p>
            <a:fld id="{B75AB637-5217-4414-8DF9-404F8E72ED15}" type="slidenum">
              <a:rPr lang="zh-CN" altLang="en-US" smtClean="0"/>
              <a:t>12</a:t>
            </a:fld>
            <a:endParaRPr lang="zh-CN" altLang="en-US"/>
          </a:p>
        </p:txBody>
      </p:sp>
    </p:spTree>
    <p:extLst>
      <p:ext uri="{BB962C8B-B14F-4D97-AF65-F5344CB8AC3E}">
        <p14:creationId xmlns:p14="http://schemas.microsoft.com/office/powerpoint/2010/main" val="3214201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1561915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r>
              <a:rPr lang="zh-CN" altLang="en-US">
                <a:sym typeface="+mn-ea"/>
              </a:rPr>
              <a:t>以上图片来自于</a:t>
            </a:r>
            <a:r>
              <a:rPr lang="en-US" altLang="zh-CN">
                <a:sym typeface="+mn-ea"/>
              </a:rPr>
              <a:t>apple appstore</a:t>
            </a:r>
            <a:r>
              <a:rPr lang="zh-CN" altLang="en-US">
                <a:sym typeface="+mn-ea"/>
              </a:rPr>
              <a:t>的下载统计，其中钉钉下载量为</a:t>
            </a:r>
            <a:r>
              <a:rPr lang="en-US" altLang="zh-CN">
                <a:sym typeface="+mn-ea"/>
              </a:rPr>
              <a:t>230w,zoom</a:t>
            </a:r>
            <a:r>
              <a:rPr lang="zh-CN" altLang="en-US">
                <a:sym typeface="+mn-ea"/>
              </a:rPr>
              <a:t>和腾讯会议都是</a:t>
            </a:r>
            <a:r>
              <a:rPr lang="en-US" altLang="zh-CN">
                <a:sym typeface="+mn-ea"/>
              </a:rPr>
              <a:t>8.6w</a:t>
            </a:r>
            <a:r>
              <a:rPr lang="zh-CN" altLang="en-US">
                <a:sym typeface="+mn-ea"/>
              </a:rPr>
              <a:t>，其他视频会议软件的下载量明显低于这三者，此数据在一定程度上</a:t>
            </a:r>
            <a:endParaRPr lang="zh-CN" altLang="en-US"/>
          </a:p>
          <a:p>
            <a:pPr lvl="0"/>
            <a:r>
              <a:rPr lang="zh-CN" altLang="en-US">
                <a:sym typeface="+mn-ea"/>
              </a:rPr>
              <a:t>反映了以上三个软件在市场中的主导地位，其中钉钉由于比较满足疫情期间学校线上教学的需求，下载量远远超过其他二者。接下来介绍三者在功能性能方面的差异</a:t>
            </a:r>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r>
              <a:rPr lang="zh-CN" altLang="en-US">
                <a:sym typeface="+mn-ea"/>
              </a:rPr>
              <a:t>以上图片来自于</a:t>
            </a:r>
            <a:r>
              <a:rPr lang="en-US" altLang="zh-CN">
                <a:sym typeface="+mn-ea"/>
              </a:rPr>
              <a:t>apple appstore</a:t>
            </a:r>
            <a:r>
              <a:rPr lang="zh-CN" altLang="en-US">
                <a:sym typeface="+mn-ea"/>
              </a:rPr>
              <a:t>的下载统计，其中钉钉下载量为</a:t>
            </a:r>
            <a:r>
              <a:rPr lang="en-US" altLang="zh-CN">
                <a:sym typeface="+mn-ea"/>
              </a:rPr>
              <a:t>230w,zoom</a:t>
            </a:r>
            <a:r>
              <a:rPr lang="zh-CN" altLang="en-US">
                <a:sym typeface="+mn-ea"/>
              </a:rPr>
              <a:t>和腾讯会议都是</a:t>
            </a:r>
            <a:r>
              <a:rPr lang="en-US" altLang="zh-CN">
                <a:sym typeface="+mn-ea"/>
              </a:rPr>
              <a:t>8.6w</a:t>
            </a:r>
            <a:r>
              <a:rPr lang="zh-CN" altLang="en-US">
                <a:sym typeface="+mn-ea"/>
              </a:rPr>
              <a:t>，其他视频会议软件的下载量明显低于这三者，此数据在一定程度上</a:t>
            </a:r>
            <a:endParaRPr lang="zh-CN" altLang="en-US"/>
          </a:p>
          <a:p>
            <a:pPr lvl="0"/>
            <a:r>
              <a:rPr lang="zh-CN" altLang="en-US">
                <a:sym typeface="+mn-ea"/>
              </a:rPr>
              <a:t>反映了以上三个软件在市场中的主导地位，其中钉钉由于比较满足疫情期间学校线上教学的需求，下载量远远超过其他二者。接下来介绍三者在功能性能方面的差异</a:t>
            </a:r>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143000" y="685800"/>
            <a:ext cx="4572000" cy="3429000"/>
          </a:xfrm>
        </p:spPr>
      </p:sp>
      <p:sp>
        <p:nvSpPr>
          <p:cNvPr id="3" name="文本占位符 2"/>
          <p:cNvSpPr>
            <a:spLocks noGrp="1"/>
          </p:cNvSpPr>
          <p:nvPr>
            <p:ph type="body" idx="3"/>
          </p:nvPr>
        </p:nvSpPr>
        <p:spPr/>
        <p:txBody>
          <a:bodyPr/>
          <a:lstStyle/>
          <a:p>
            <a:pPr lvl="0"/>
            <a:endParaRPr lang="zh-CN" altLang="en-US" dirty="0"/>
          </a:p>
        </p:txBody>
      </p:sp>
    </p:spTree>
    <p:extLst>
      <p:ext uri="{BB962C8B-B14F-4D97-AF65-F5344CB8AC3E}">
        <p14:creationId xmlns:p14="http://schemas.microsoft.com/office/powerpoint/2010/main" val="50654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1963931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143000" y="685800"/>
            <a:ext cx="4572000" cy="3429000"/>
          </a:xfrm>
        </p:spPr>
      </p:sp>
      <p:sp>
        <p:nvSpPr>
          <p:cNvPr id="3" name="文本占位符 2"/>
          <p:cNvSpPr>
            <a:spLocks noGrp="1"/>
          </p:cNvSpPr>
          <p:nvPr>
            <p:ph type="body" idx="3"/>
          </p:nvPr>
        </p:nvSpPr>
        <p:spPr/>
        <p:txBody>
          <a:bodyPr/>
          <a:lstStyle/>
          <a:p>
            <a:pPr lvl="0"/>
            <a:endParaRPr lang="zh-CN" altLang="en-US" dirty="0"/>
          </a:p>
        </p:txBody>
      </p:sp>
    </p:spTree>
    <p:extLst>
      <p:ext uri="{BB962C8B-B14F-4D97-AF65-F5344CB8AC3E}">
        <p14:creationId xmlns:p14="http://schemas.microsoft.com/office/powerpoint/2010/main" val="1500682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5AB637-5217-4414-8DF9-404F8E72ED15}" type="slidenum">
              <a:rPr lang="zh-CN" altLang="en-US" smtClean="0"/>
              <a:t>25</a:t>
            </a:fld>
            <a:endParaRPr lang="zh-CN" altLang="en-US"/>
          </a:p>
        </p:txBody>
      </p:sp>
    </p:spTree>
    <p:extLst>
      <p:ext uri="{BB962C8B-B14F-4D97-AF65-F5344CB8AC3E}">
        <p14:creationId xmlns:p14="http://schemas.microsoft.com/office/powerpoint/2010/main" val="2447846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2293139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44</a:t>
            </a:fld>
            <a:endParaRPr lang="zh-CN" altLang="en-US"/>
          </a:p>
        </p:txBody>
      </p:sp>
    </p:spTree>
    <p:extLst>
      <p:ext uri="{BB962C8B-B14F-4D97-AF65-F5344CB8AC3E}">
        <p14:creationId xmlns:p14="http://schemas.microsoft.com/office/powerpoint/2010/main" val="2293139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2723128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51</a:t>
            </a:fld>
            <a:endParaRPr lang="zh-CN" altLang="en-US"/>
          </a:p>
        </p:txBody>
      </p:sp>
    </p:spTree>
    <p:extLst>
      <p:ext uri="{BB962C8B-B14F-4D97-AF65-F5344CB8AC3E}">
        <p14:creationId xmlns:p14="http://schemas.microsoft.com/office/powerpoint/2010/main" val="288581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我蹭了郭四娘的</a:t>
            </a:r>
            <a:r>
              <a:rPr lang="en-US" altLang="zh-CN" sz="1200" b="0" i="0" kern="1200" dirty="0" err="1">
                <a:solidFill>
                  <a:schemeClr val="tx1"/>
                </a:solidFill>
                <a:effectLst/>
                <a:latin typeface="+mn-lt"/>
                <a:ea typeface="+mn-ea"/>
                <a:cs typeface="+mn-cs"/>
              </a:rPr>
              <a:t>wifi</a:t>
            </a:r>
            <a:r>
              <a:rPr lang="zh-CN" altLang="en-US" sz="1200" b="0" i="0" kern="1200" dirty="0">
                <a:solidFill>
                  <a:schemeClr val="tx1"/>
                </a:solidFill>
                <a:effectLst/>
                <a:latin typeface="+mn-lt"/>
                <a:ea typeface="+mn-ea"/>
                <a:cs typeface="+mn-cs"/>
              </a:rPr>
              <a:t>，刚好四娘和韩寒在聊天。</a:t>
            </a:r>
            <a:r>
              <a:rPr lang="zh-CN" altLang="en-US" dirty="0"/>
              <a:t/>
            </a:r>
            <a:br>
              <a:rPr lang="zh-CN" altLang="en-US" dirty="0"/>
            </a:br>
            <a:r>
              <a:rPr lang="zh-CN" altLang="en-US" sz="1200" b="0" i="0" kern="1200" dirty="0">
                <a:solidFill>
                  <a:schemeClr val="tx1"/>
                </a:solidFill>
                <a:effectLst/>
                <a:latin typeface="+mn-lt"/>
                <a:ea typeface="+mn-ea"/>
                <a:cs typeface="+mn-cs"/>
              </a:rPr>
              <a:t>    通过对四娘的电脑发送虚假的</a:t>
            </a:r>
            <a:r>
              <a:rPr lang="en-US" altLang="zh-CN" sz="1200" b="0" i="0" kern="1200" dirty="0" err="1">
                <a:solidFill>
                  <a:schemeClr val="tx1"/>
                </a:solidFill>
                <a:effectLst/>
                <a:latin typeface="+mn-lt"/>
                <a:ea typeface="+mn-ea"/>
                <a:cs typeface="+mn-cs"/>
              </a:rPr>
              <a:t>arp</a:t>
            </a:r>
            <a:r>
              <a:rPr lang="zh-CN" altLang="en-US" sz="1200" b="0" i="0" kern="1200" dirty="0">
                <a:solidFill>
                  <a:schemeClr val="tx1"/>
                </a:solidFill>
                <a:effectLst/>
                <a:latin typeface="+mn-lt"/>
                <a:ea typeface="+mn-ea"/>
                <a:cs typeface="+mn-cs"/>
              </a:rPr>
              <a:t>信息，我把自己的主机伪装成网关。这个过程是合理的，且无法被发现。因为</a:t>
            </a:r>
            <a:r>
              <a:rPr lang="en-US" altLang="zh-CN" sz="1200" b="0" i="0" kern="1200" dirty="0">
                <a:solidFill>
                  <a:schemeClr val="tx1"/>
                </a:solidFill>
                <a:effectLst/>
                <a:latin typeface="+mn-lt"/>
                <a:ea typeface="+mn-ea"/>
                <a:cs typeface="+mn-cs"/>
              </a:rPr>
              <a:t>802.11</a:t>
            </a:r>
            <a:r>
              <a:rPr lang="zh-CN" altLang="en-US" sz="1200" b="0" i="0" kern="1200" dirty="0">
                <a:solidFill>
                  <a:schemeClr val="tx1"/>
                </a:solidFill>
                <a:effectLst/>
                <a:latin typeface="+mn-lt"/>
                <a:ea typeface="+mn-ea"/>
                <a:cs typeface="+mn-cs"/>
              </a:rPr>
              <a:t>协议在下三层</a:t>
            </a:r>
            <a:r>
              <a:rPr lang="en-US" altLang="zh-CN" sz="1200" b="0" i="0" kern="1200" dirty="0">
                <a:solidFill>
                  <a:schemeClr val="tx1"/>
                </a:solidFill>
                <a:effectLst/>
                <a:latin typeface="+mn-lt"/>
                <a:ea typeface="+mn-ea"/>
                <a:cs typeface="+mn-cs"/>
              </a:rPr>
              <a:t>LAN</a:t>
            </a:r>
            <a:r>
              <a:rPr lang="zh-CN" altLang="en-US" sz="1200" b="0" i="0" kern="1200" dirty="0">
                <a:solidFill>
                  <a:schemeClr val="tx1"/>
                </a:solidFill>
                <a:effectLst/>
                <a:latin typeface="+mn-lt"/>
                <a:ea typeface="+mn-ea"/>
                <a:cs typeface="+mn-cs"/>
              </a:rPr>
              <a:t>中默认是互相信任的，因为只有在互相信任的前提下，你们才会在同一个局域网内。但是这个时候我是偷偷进入的，四娘和网关都不知道。</a:t>
            </a:r>
            <a:r>
              <a:rPr lang="zh-CN" altLang="en-US" dirty="0"/>
              <a:t/>
            </a:r>
            <a:br>
              <a:rPr lang="zh-CN" altLang="en-US" dirty="0"/>
            </a:br>
            <a:r>
              <a:rPr lang="zh-CN" altLang="en-US" sz="1200" b="0" i="0" kern="1200" dirty="0">
                <a:solidFill>
                  <a:schemeClr val="tx1"/>
                </a:solidFill>
                <a:effectLst/>
                <a:latin typeface="+mn-lt"/>
                <a:ea typeface="+mn-ea"/>
                <a:cs typeface="+mn-cs"/>
              </a:rPr>
              <a:t>    四娘说：韩寒我恨你。</a:t>
            </a:r>
            <a:r>
              <a:rPr lang="zh-CN" altLang="en-US" dirty="0"/>
              <a:t/>
            </a:r>
            <a:br>
              <a:rPr lang="zh-CN" altLang="en-US" dirty="0"/>
            </a:br>
            <a:r>
              <a:rPr lang="zh-CN" altLang="en-US" sz="1200" b="0" i="0" kern="1200" dirty="0">
                <a:solidFill>
                  <a:schemeClr val="tx1"/>
                </a:solidFill>
                <a:effectLst/>
                <a:latin typeface="+mn-lt"/>
                <a:ea typeface="+mn-ea"/>
                <a:cs typeface="+mn-cs"/>
              </a:rPr>
              <a:t>    作为伪装的网关，我先接到这条信息，然后我进行篡改：“韩寒我爱你”。接着发送给真正的网关，由网关发送给韩寒。</a:t>
            </a:r>
            <a:r>
              <a:rPr lang="zh-CN" altLang="en-US" dirty="0"/>
              <a:t/>
            </a:r>
            <a:br>
              <a:rPr lang="zh-CN" altLang="en-US" dirty="0"/>
            </a:br>
            <a:r>
              <a:rPr lang="zh-CN" altLang="en-US" sz="1200" b="0" i="0" kern="1200" dirty="0">
                <a:solidFill>
                  <a:schemeClr val="tx1"/>
                </a:solidFill>
                <a:effectLst/>
                <a:latin typeface="+mn-lt"/>
                <a:ea typeface="+mn-ea"/>
                <a:cs typeface="+mn-cs"/>
              </a:rPr>
              <a:t>    韩寒回： </a:t>
            </a:r>
            <a:r>
              <a:rPr lang="zh-CN" altLang="en-US" dirty="0"/>
              <a:t/>
            </a:r>
            <a:br>
              <a:rPr lang="zh-CN" altLang="en-US" dirty="0"/>
            </a:br>
            <a:r>
              <a:rPr lang="zh-CN" altLang="en-US" sz="1200" b="0" i="0" kern="1200" dirty="0">
                <a:solidFill>
                  <a:schemeClr val="tx1"/>
                </a:solidFill>
                <a:effectLst/>
                <a:latin typeface="+mn-lt"/>
                <a:ea typeface="+mn-ea"/>
                <a:cs typeface="+mn-cs"/>
              </a:rPr>
              <a:t>    然后我对网关发送虚假的</a:t>
            </a:r>
            <a:r>
              <a:rPr lang="en-US" altLang="zh-CN" sz="1200" b="0" i="0" kern="1200" dirty="0" err="1">
                <a:solidFill>
                  <a:schemeClr val="tx1"/>
                </a:solidFill>
                <a:effectLst/>
                <a:latin typeface="+mn-lt"/>
                <a:ea typeface="+mn-ea"/>
                <a:cs typeface="+mn-cs"/>
              </a:rPr>
              <a:t>arp</a:t>
            </a:r>
            <a:r>
              <a:rPr lang="zh-CN" altLang="en-US" sz="1200" b="0" i="0" kern="1200" dirty="0">
                <a:solidFill>
                  <a:schemeClr val="tx1"/>
                </a:solidFill>
                <a:effectLst/>
                <a:latin typeface="+mn-lt"/>
                <a:ea typeface="+mn-ea"/>
                <a:cs typeface="+mn-cs"/>
              </a:rPr>
              <a:t>信息，把自己伪装成四娘。就会接收到这个表情。再进行篡改：“ ”。然后发送给真正的四娘。</a:t>
            </a:r>
            <a:r>
              <a:rPr lang="zh-CN" altLang="en-US" dirty="0"/>
              <a:t/>
            </a:r>
            <a:br>
              <a:rPr lang="zh-CN" altLang="en-US" dirty="0"/>
            </a:br>
            <a:r>
              <a:rPr lang="zh-CN" altLang="en-US" sz="1200" b="0" i="0" kern="1200" dirty="0">
                <a:solidFill>
                  <a:schemeClr val="tx1"/>
                </a:solidFill>
                <a:effectLst/>
                <a:latin typeface="+mn-lt"/>
                <a:ea typeface="+mn-ea"/>
                <a:cs typeface="+mn-cs"/>
              </a:rPr>
              <a:t>    最后他们两个在一起了。</a:t>
            </a:r>
            <a:endParaRPr lang="zh-CN" altLang="en-US" dirty="0"/>
          </a:p>
        </p:txBody>
      </p:sp>
      <p:sp>
        <p:nvSpPr>
          <p:cNvPr id="4" name="灯片编号占位符 3"/>
          <p:cNvSpPr>
            <a:spLocks noGrp="1"/>
          </p:cNvSpPr>
          <p:nvPr>
            <p:ph type="sldNum" sz="quarter" idx="5"/>
          </p:nvPr>
        </p:nvSpPr>
        <p:spPr/>
        <p:txBody>
          <a:bodyPr/>
          <a:lstStyle/>
          <a:p>
            <a:fld id="{A3FF9918-B90B-4AF2-9DAC-C140948C6732}" type="slidenum">
              <a:rPr lang="zh-CN" altLang="en-US" smtClean="0"/>
              <a:t>53</a:t>
            </a:fld>
            <a:endParaRPr lang="zh-CN" altLang="en-US"/>
          </a:p>
        </p:txBody>
      </p:sp>
    </p:spTree>
    <p:extLst>
      <p:ext uri="{BB962C8B-B14F-4D97-AF65-F5344CB8AC3E}">
        <p14:creationId xmlns:p14="http://schemas.microsoft.com/office/powerpoint/2010/main" val="264728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5AB637-5217-4414-8DF9-404F8E72ED15}" type="slidenum">
              <a:rPr lang="zh-CN" altLang="en-US" smtClean="0"/>
              <a:t>5</a:t>
            </a:fld>
            <a:endParaRPr lang="zh-CN" altLang="en-US"/>
          </a:p>
        </p:txBody>
      </p:sp>
    </p:spTree>
    <p:extLst>
      <p:ext uri="{BB962C8B-B14F-4D97-AF65-F5344CB8AC3E}">
        <p14:creationId xmlns:p14="http://schemas.microsoft.com/office/powerpoint/2010/main" val="3955913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5AB637-5217-4414-8DF9-404F8E72ED15}" type="slidenum">
              <a:rPr lang="zh-CN" altLang="en-US" smtClean="0"/>
              <a:t>6</a:t>
            </a:fld>
            <a:endParaRPr lang="zh-CN" altLang="en-US"/>
          </a:p>
        </p:txBody>
      </p:sp>
    </p:spTree>
    <p:extLst>
      <p:ext uri="{BB962C8B-B14F-4D97-AF65-F5344CB8AC3E}">
        <p14:creationId xmlns:p14="http://schemas.microsoft.com/office/powerpoint/2010/main" val="37085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5AB637-5217-4414-8DF9-404F8E72ED15}" type="slidenum">
              <a:rPr lang="zh-CN" altLang="en-US" smtClean="0"/>
              <a:t>7</a:t>
            </a:fld>
            <a:endParaRPr lang="zh-CN" altLang="en-US"/>
          </a:p>
        </p:txBody>
      </p:sp>
    </p:spTree>
    <p:extLst>
      <p:ext uri="{BB962C8B-B14F-4D97-AF65-F5344CB8AC3E}">
        <p14:creationId xmlns:p14="http://schemas.microsoft.com/office/powerpoint/2010/main" val="2987129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5AB637-5217-4414-8DF9-404F8E72ED15}" type="slidenum">
              <a:rPr lang="zh-CN" altLang="en-US" smtClean="0"/>
              <a:t>8</a:t>
            </a:fld>
            <a:endParaRPr lang="zh-CN" altLang="en-US"/>
          </a:p>
        </p:txBody>
      </p:sp>
    </p:spTree>
    <p:extLst>
      <p:ext uri="{BB962C8B-B14F-4D97-AF65-F5344CB8AC3E}">
        <p14:creationId xmlns:p14="http://schemas.microsoft.com/office/powerpoint/2010/main" val="3221219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5AB637-5217-4414-8DF9-404F8E72ED15}" type="slidenum">
              <a:rPr lang="zh-CN" altLang="en-US" smtClean="0"/>
              <a:t>9</a:t>
            </a:fld>
            <a:endParaRPr lang="zh-CN" altLang="en-US"/>
          </a:p>
        </p:txBody>
      </p:sp>
    </p:spTree>
    <p:extLst>
      <p:ext uri="{BB962C8B-B14F-4D97-AF65-F5344CB8AC3E}">
        <p14:creationId xmlns:p14="http://schemas.microsoft.com/office/powerpoint/2010/main" val="1976781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143000" y="685800"/>
            <a:ext cx="4572000" cy="3429000"/>
          </a:xfrm>
        </p:spPr>
      </p:sp>
      <p:sp>
        <p:nvSpPr>
          <p:cNvPr id="3" name="文本占位符 2"/>
          <p:cNvSpPr>
            <a:spLocks noGrp="1"/>
          </p:cNvSpPr>
          <p:nvPr>
            <p:ph type="body" idx="3"/>
          </p:nvPr>
        </p:nvSpPr>
        <p:spPr/>
        <p:txBody>
          <a:bodyPr/>
          <a:lstStyle/>
          <a:p>
            <a:pPr lvl="0"/>
            <a:endParaRPr lang="zh-CN" altLang="en-US" dirty="0"/>
          </a:p>
        </p:txBody>
      </p:sp>
    </p:spTree>
    <p:extLst>
      <p:ext uri="{BB962C8B-B14F-4D97-AF65-F5344CB8AC3E}">
        <p14:creationId xmlns:p14="http://schemas.microsoft.com/office/powerpoint/2010/main" val="3062984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5AB637-5217-4414-8DF9-404F8E72ED15}" type="slidenum">
              <a:rPr lang="zh-CN" altLang="en-US" smtClean="0"/>
              <a:t>11</a:t>
            </a:fld>
            <a:endParaRPr lang="zh-CN" altLang="en-US"/>
          </a:p>
        </p:txBody>
      </p:sp>
    </p:spTree>
    <p:extLst>
      <p:ext uri="{BB962C8B-B14F-4D97-AF65-F5344CB8AC3E}">
        <p14:creationId xmlns:p14="http://schemas.microsoft.com/office/powerpoint/2010/main" val="1355905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A635C99-63F2-4ED6-B7F7-933004E33006}" type="datetimeFigureOut">
              <a:rPr lang="zh-CN" altLang="en-US" smtClean="0"/>
              <a:t>2021/5/19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2B753F-B2E2-43F4-A88C-C34F1F155525}" type="slidenum">
              <a:rPr lang="zh-CN" altLang="en-US" smtClean="0"/>
              <a:t>‹#›</a:t>
            </a:fld>
            <a:endParaRPr lang="zh-CN" altLang="en-US"/>
          </a:p>
        </p:txBody>
      </p:sp>
    </p:spTree>
    <p:extLst>
      <p:ext uri="{BB962C8B-B14F-4D97-AF65-F5344CB8AC3E}">
        <p14:creationId xmlns:p14="http://schemas.microsoft.com/office/powerpoint/2010/main" val="1575858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A635C99-63F2-4ED6-B7F7-933004E33006}" type="datetimeFigureOut">
              <a:rPr lang="zh-CN" altLang="en-US" smtClean="0"/>
              <a:t>2021/5/19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2B753F-B2E2-43F4-A88C-C34F1F155525}" type="slidenum">
              <a:rPr lang="zh-CN" altLang="en-US" smtClean="0"/>
              <a:t>‹#›</a:t>
            </a:fld>
            <a:endParaRPr lang="zh-CN" altLang="en-US"/>
          </a:p>
        </p:txBody>
      </p:sp>
    </p:spTree>
    <p:extLst>
      <p:ext uri="{BB962C8B-B14F-4D97-AF65-F5344CB8AC3E}">
        <p14:creationId xmlns:p14="http://schemas.microsoft.com/office/powerpoint/2010/main" val="1810990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A635C99-63F2-4ED6-B7F7-933004E33006}" type="datetimeFigureOut">
              <a:rPr lang="zh-CN" altLang="en-US" smtClean="0"/>
              <a:t>2021/5/19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2B753F-B2E2-43F4-A88C-C34F1F155525}" type="slidenum">
              <a:rPr lang="zh-CN" altLang="en-US" smtClean="0"/>
              <a:t>‹#›</a:t>
            </a:fld>
            <a:endParaRPr lang="zh-CN" altLang="en-US"/>
          </a:p>
        </p:txBody>
      </p:sp>
    </p:spTree>
    <p:extLst>
      <p:ext uri="{BB962C8B-B14F-4D97-AF65-F5344CB8AC3E}">
        <p14:creationId xmlns:p14="http://schemas.microsoft.com/office/powerpoint/2010/main" val="676028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932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A635C99-63F2-4ED6-B7F7-933004E33006}" type="datetimeFigureOut">
              <a:rPr lang="zh-CN" altLang="en-US" smtClean="0"/>
              <a:t>2021/5/19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2B753F-B2E2-43F4-A88C-C34F1F155525}" type="slidenum">
              <a:rPr lang="zh-CN" altLang="en-US" smtClean="0"/>
              <a:t>‹#›</a:t>
            </a:fld>
            <a:endParaRPr lang="zh-CN" altLang="en-US"/>
          </a:p>
        </p:txBody>
      </p:sp>
    </p:spTree>
    <p:extLst>
      <p:ext uri="{BB962C8B-B14F-4D97-AF65-F5344CB8AC3E}">
        <p14:creationId xmlns:p14="http://schemas.microsoft.com/office/powerpoint/2010/main" val="13627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A635C99-63F2-4ED6-B7F7-933004E33006}" type="datetimeFigureOut">
              <a:rPr lang="zh-CN" altLang="en-US" smtClean="0"/>
              <a:t>2021/5/19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2B753F-B2E2-43F4-A88C-C34F1F155525}" type="slidenum">
              <a:rPr lang="zh-CN" altLang="en-US" smtClean="0"/>
              <a:t>‹#›</a:t>
            </a:fld>
            <a:endParaRPr lang="zh-CN" altLang="en-US"/>
          </a:p>
        </p:txBody>
      </p:sp>
    </p:spTree>
    <p:extLst>
      <p:ext uri="{BB962C8B-B14F-4D97-AF65-F5344CB8AC3E}">
        <p14:creationId xmlns:p14="http://schemas.microsoft.com/office/powerpoint/2010/main" val="57994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A635C99-63F2-4ED6-B7F7-933004E33006}" type="datetimeFigureOut">
              <a:rPr lang="zh-CN" altLang="en-US" smtClean="0"/>
              <a:t>2021/5/19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2B753F-B2E2-43F4-A88C-C34F1F155525}" type="slidenum">
              <a:rPr lang="zh-CN" altLang="en-US" smtClean="0"/>
              <a:t>‹#›</a:t>
            </a:fld>
            <a:endParaRPr lang="zh-CN" altLang="en-US"/>
          </a:p>
        </p:txBody>
      </p:sp>
    </p:spTree>
    <p:extLst>
      <p:ext uri="{BB962C8B-B14F-4D97-AF65-F5344CB8AC3E}">
        <p14:creationId xmlns:p14="http://schemas.microsoft.com/office/powerpoint/2010/main" val="2852500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A635C99-63F2-4ED6-B7F7-933004E33006}" type="datetimeFigureOut">
              <a:rPr lang="zh-CN" altLang="en-US" smtClean="0"/>
              <a:t>2021/5/19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F2B753F-B2E2-43F4-A88C-C34F1F155525}" type="slidenum">
              <a:rPr lang="zh-CN" altLang="en-US" smtClean="0"/>
              <a:t>‹#›</a:t>
            </a:fld>
            <a:endParaRPr lang="zh-CN" altLang="en-US"/>
          </a:p>
        </p:txBody>
      </p:sp>
    </p:spTree>
    <p:extLst>
      <p:ext uri="{BB962C8B-B14F-4D97-AF65-F5344CB8AC3E}">
        <p14:creationId xmlns:p14="http://schemas.microsoft.com/office/powerpoint/2010/main" val="2988342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A635C99-63F2-4ED6-B7F7-933004E33006}" type="datetimeFigureOut">
              <a:rPr lang="zh-CN" altLang="en-US" smtClean="0"/>
              <a:t>2021/5/19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2B753F-B2E2-43F4-A88C-C34F1F155525}" type="slidenum">
              <a:rPr lang="zh-CN" altLang="en-US" smtClean="0"/>
              <a:t>‹#›</a:t>
            </a:fld>
            <a:endParaRPr lang="zh-CN" altLang="en-US"/>
          </a:p>
        </p:txBody>
      </p:sp>
    </p:spTree>
    <p:extLst>
      <p:ext uri="{BB962C8B-B14F-4D97-AF65-F5344CB8AC3E}">
        <p14:creationId xmlns:p14="http://schemas.microsoft.com/office/powerpoint/2010/main" val="1532684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635C99-63F2-4ED6-B7F7-933004E33006}" type="datetimeFigureOut">
              <a:rPr lang="zh-CN" altLang="en-US" smtClean="0"/>
              <a:t>2021/5/19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F2B753F-B2E2-43F4-A88C-C34F1F155525}" type="slidenum">
              <a:rPr lang="zh-CN" altLang="en-US" smtClean="0"/>
              <a:t>‹#›</a:t>
            </a:fld>
            <a:endParaRPr lang="zh-CN" altLang="en-US"/>
          </a:p>
        </p:txBody>
      </p:sp>
    </p:spTree>
    <p:extLst>
      <p:ext uri="{BB962C8B-B14F-4D97-AF65-F5344CB8AC3E}">
        <p14:creationId xmlns:p14="http://schemas.microsoft.com/office/powerpoint/2010/main" val="3672115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6A635C99-63F2-4ED6-B7F7-933004E33006}" type="datetimeFigureOut">
              <a:rPr lang="zh-CN" altLang="en-US" smtClean="0"/>
              <a:t>2021/5/19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2B753F-B2E2-43F4-A88C-C34F1F155525}" type="slidenum">
              <a:rPr lang="zh-CN" altLang="en-US" smtClean="0"/>
              <a:t>‹#›</a:t>
            </a:fld>
            <a:endParaRPr lang="zh-CN" altLang="en-US"/>
          </a:p>
        </p:txBody>
      </p:sp>
    </p:spTree>
    <p:extLst>
      <p:ext uri="{BB962C8B-B14F-4D97-AF65-F5344CB8AC3E}">
        <p14:creationId xmlns:p14="http://schemas.microsoft.com/office/powerpoint/2010/main" val="2945000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6A635C99-63F2-4ED6-B7F7-933004E33006}" type="datetimeFigureOut">
              <a:rPr lang="zh-CN" altLang="en-US" smtClean="0"/>
              <a:t>2021/5/19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2B753F-B2E2-43F4-A88C-C34F1F155525}" type="slidenum">
              <a:rPr lang="zh-CN" altLang="en-US" smtClean="0"/>
              <a:t>‹#›</a:t>
            </a:fld>
            <a:endParaRPr lang="zh-CN" altLang="en-US"/>
          </a:p>
        </p:txBody>
      </p:sp>
    </p:spTree>
    <p:extLst>
      <p:ext uri="{BB962C8B-B14F-4D97-AF65-F5344CB8AC3E}">
        <p14:creationId xmlns:p14="http://schemas.microsoft.com/office/powerpoint/2010/main" val="3191678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635C99-63F2-4ED6-B7F7-933004E33006}" type="datetimeFigureOut">
              <a:rPr lang="zh-CN" altLang="en-US" smtClean="0"/>
              <a:t>2021/5/19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2B753F-B2E2-43F4-A88C-C34F1F155525}" type="slidenum">
              <a:rPr lang="zh-CN" altLang="en-US" smtClean="0"/>
              <a:t>‹#›</a:t>
            </a:fld>
            <a:endParaRPr lang="zh-CN" altLang="en-US"/>
          </a:p>
        </p:txBody>
      </p:sp>
    </p:spTree>
    <p:extLst>
      <p:ext uri="{BB962C8B-B14F-4D97-AF65-F5344CB8AC3E}">
        <p14:creationId xmlns:p14="http://schemas.microsoft.com/office/powerpoint/2010/main" val="20814605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32.png"/><Relationship Id="rId5" Type="http://schemas.openxmlformats.org/officeDocument/2006/relationships/image" Target="../media/image12.png"/><Relationship Id="rId10" Type="http://schemas.openxmlformats.org/officeDocument/2006/relationships/image" Target="../media/image31.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4.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7.png"/><Relationship Id="rId7" Type="http://schemas.openxmlformats.org/officeDocument/2006/relationships/image" Target="../media/image9.png"/><Relationship Id="rId2"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28.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16.pn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0.png"/><Relationship Id="rId7" Type="http://schemas.openxmlformats.org/officeDocument/2006/relationships/image" Target="../media/image42.png"/><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54.emf"/><Relationship Id="rId4" Type="http://schemas.openxmlformats.org/officeDocument/2006/relationships/image" Target="../media/image36.png"/><Relationship Id="rId9" Type="http://schemas.openxmlformats.org/officeDocument/2006/relationships/package" Target="../embeddings/Microsoft_Excel_Worksheet1.xlsx"/></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0.png"/><Relationship Id="rId7" Type="http://schemas.openxmlformats.org/officeDocument/2006/relationships/image" Target="../media/image42.pn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56.emf"/><Relationship Id="rId4" Type="http://schemas.openxmlformats.org/officeDocument/2006/relationships/image" Target="../media/image36.png"/><Relationship Id="rId9" Type="http://schemas.openxmlformats.org/officeDocument/2006/relationships/package" Target="../embeddings/Microsoft_Excel_Worksheet2.xlsx"/></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12.xml"/><Relationship Id="rId7" Type="http://schemas.openxmlformats.org/officeDocument/2006/relationships/image" Target="../media/image19.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7.xml"/><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59.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60.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61.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62.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64.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63.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65.png"/></Relationships>
</file>

<file path=ppt/slides/_rels/slide3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66.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67.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69.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68.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70.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71.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72.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73.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75.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74.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76.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78.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77.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79.png"/></Relationships>
</file>

<file path=ppt/slides/_rels/slide4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8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80.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8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82.png"/></Relationships>
</file>

<file path=ppt/slides/_rels/slide4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85.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84.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87.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86.png"/></Relationships>
</file>

<file path=ppt/slides/_rels/slide4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88.jp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90.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89.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91.jpe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93.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92.jpe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94.png"/></Relationships>
</file>

<file path=ppt/slides/_rels/slide4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95.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5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96.jpe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97.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98.jpe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99.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100.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8" name="Picture" descr="Picture"/>
          <p:cNvPicPr>
            <a:picLocks noChangeAspect="1"/>
          </p:cNvPicPr>
          <p:nvPr/>
        </p:nvPicPr>
        <p:blipFill>
          <a:blip r:embed="rId2" cstate="print">
            <a:alphaModFix amt="91000"/>
          </a:blip>
          <a:stretch>
            <a:fillRect/>
          </a:stretch>
        </p:blipFill>
        <p:spPr>
          <a:xfrm>
            <a:off x="-158482" y="-148657"/>
            <a:ext cx="9460963" cy="3766656"/>
          </a:xfrm>
          <a:prstGeom prst="rect">
            <a:avLst/>
          </a:prstGeom>
        </p:spPr>
      </p:pic>
      <p:pic>
        <p:nvPicPr>
          <p:cNvPr id="3856" name="Picture" descr="Picture"/>
          <p:cNvPicPr>
            <a:picLocks noChangeAspect="1"/>
          </p:cNvPicPr>
          <p:nvPr/>
        </p:nvPicPr>
        <p:blipFill>
          <a:blip r:embed="rId3" cstate="print">
            <a:alphaModFix/>
          </a:blip>
          <a:stretch>
            <a:fillRect/>
          </a:stretch>
        </p:blipFill>
        <p:spPr>
          <a:xfrm>
            <a:off x="3416887" y="2713606"/>
            <a:ext cx="2285792" cy="360188"/>
          </a:xfrm>
          <a:prstGeom prst="rect">
            <a:avLst/>
          </a:prstGeom>
          <a:effectLst>
            <a:outerShdw blurRad="304800" dist="228600" dir="2700000" algn="ctr">
              <a:srgbClr val="000000">
                <a:alpha val="34000"/>
              </a:srgbClr>
            </a:outerShdw>
          </a:effectLst>
        </p:spPr>
      </p:pic>
      <p:pic>
        <p:nvPicPr>
          <p:cNvPr id="932" name="Picture" descr="Picture"/>
          <p:cNvPicPr>
            <a:picLocks noChangeAspect="1"/>
          </p:cNvPicPr>
          <p:nvPr/>
        </p:nvPicPr>
        <p:blipFill>
          <a:blip r:embed="rId4" cstate="print">
            <a:alphaModFix/>
          </a:blip>
          <a:stretch>
            <a:fillRect/>
          </a:stretch>
        </p:blipFill>
        <p:spPr>
          <a:xfrm>
            <a:off x="4080789" y="5783197"/>
            <a:ext cx="161294" cy="161303"/>
          </a:xfrm>
          <a:prstGeom prst="rect">
            <a:avLst/>
          </a:prstGeom>
        </p:spPr>
      </p:pic>
      <p:pic>
        <p:nvPicPr>
          <p:cNvPr id="1399" name="Picture" descr="Picture"/>
          <p:cNvPicPr>
            <a:picLocks noChangeAspect="1"/>
          </p:cNvPicPr>
          <p:nvPr/>
        </p:nvPicPr>
        <p:blipFill>
          <a:blip r:embed="rId5" cstate="print">
            <a:alphaModFix/>
          </a:blip>
          <a:stretch>
            <a:fillRect/>
          </a:stretch>
        </p:blipFill>
        <p:spPr>
          <a:xfrm>
            <a:off x="4479136" y="5783197"/>
            <a:ext cx="161294" cy="161303"/>
          </a:xfrm>
          <a:prstGeom prst="rect">
            <a:avLst/>
          </a:prstGeom>
        </p:spPr>
      </p:pic>
      <p:pic>
        <p:nvPicPr>
          <p:cNvPr id="1867" name="Picture" descr="Picture"/>
          <p:cNvPicPr>
            <a:picLocks noChangeAspect="1"/>
          </p:cNvPicPr>
          <p:nvPr/>
        </p:nvPicPr>
        <p:blipFill>
          <a:blip r:embed="rId6" cstate="print">
            <a:alphaModFix/>
          </a:blip>
          <a:stretch>
            <a:fillRect/>
          </a:stretch>
        </p:blipFill>
        <p:spPr>
          <a:xfrm>
            <a:off x="4901924" y="5783197"/>
            <a:ext cx="161294" cy="161303"/>
          </a:xfrm>
          <a:prstGeom prst="rect">
            <a:avLst/>
          </a:prstGeom>
        </p:spPr>
      </p:pic>
      <p:sp>
        <p:nvSpPr>
          <p:cNvPr id="2335" name="文本"/>
          <p:cNvSpPr>
            <a:spLocks noGrp="1"/>
          </p:cNvSpPr>
          <p:nvPr>
            <p:ph type="ctrTitle" idx="4294967295"/>
          </p:nvPr>
        </p:nvSpPr>
        <p:spPr>
          <a:xfrm>
            <a:off x="989118" y="1520421"/>
            <a:ext cx="7191375" cy="1031875"/>
          </a:xfrm>
          <a:prstGeom prst="rect">
            <a:avLst/>
          </a:prstGeom>
        </p:spPr>
        <p:txBody>
          <a:bodyPr vert="horz" lIns="0" tIns="0" rIns="0" bIns="0" rtlCol="0" anchor="ctr">
            <a:noAutofit/>
          </a:bodyPr>
          <a:lstStyle/>
          <a:p>
            <a:pPr>
              <a:lnSpc>
                <a:spcPts val="8758"/>
              </a:lnSpc>
            </a:pPr>
            <a:r>
              <a:rPr lang="zh-CN" altLang="en-US" sz="3000" b="1" dirty="0">
                <a:solidFill>
                  <a:srgbClr val="000000">
                    <a:alpha val="100000"/>
                  </a:srgbClr>
                </a:solidFill>
                <a:latin typeface="微软雅黑" panose="020B0503020204020204" pitchFamily="34" charset="-122"/>
                <a:ea typeface="微软雅黑" panose="020B0503020204020204" pitchFamily="34" charset="-122"/>
              </a:rPr>
              <a:t>带有密码的网络</a:t>
            </a:r>
            <a:r>
              <a:rPr lang="en-US" altLang="zh-CN" sz="3000" b="1" dirty="0">
                <a:solidFill>
                  <a:srgbClr val="000000">
                    <a:alpha val="100000"/>
                  </a:srgbClr>
                </a:solidFill>
                <a:latin typeface="微软雅黑" panose="020B0503020204020204" pitchFamily="34" charset="-122"/>
                <a:ea typeface="微软雅黑" panose="020B0503020204020204" pitchFamily="34" charset="-122"/>
              </a:rPr>
              <a:t>AP</a:t>
            </a:r>
            <a:r>
              <a:rPr lang="zh-CN" altLang="en-US" sz="3000" b="1" dirty="0">
                <a:solidFill>
                  <a:srgbClr val="000000">
                    <a:alpha val="100000"/>
                  </a:srgbClr>
                </a:solidFill>
                <a:latin typeface="微软雅黑" panose="020B0503020204020204" pitchFamily="34" charset="-122"/>
                <a:ea typeface="微软雅黑" panose="020B0503020204020204" pitchFamily="34" charset="-122"/>
              </a:rPr>
              <a:t>破解的接入原理和方法</a:t>
            </a:r>
            <a:endParaRPr kumimoji="1" lang="zh-CN" altLang="en-US" sz="3000" b="1" dirty="0">
              <a:solidFill>
                <a:srgbClr val="000000"/>
              </a:solidFill>
              <a:latin typeface="微软雅黑" panose="020B0503020204020204" pitchFamily="34" charset="-122"/>
              <a:ea typeface="微软雅黑" panose="020B0503020204020204" pitchFamily="34" charset="-122"/>
            </a:endParaRPr>
          </a:p>
        </p:txBody>
      </p:sp>
      <p:sp>
        <p:nvSpPr>
          <p:cNvPr id="4488" name="文本"/>
          <p:cNvSpPr>
            <a:spLocks noGrp="1"/>
          </p:cNvSpPr>
          <p:nvPr>
            <p:ph type="ctrTitle" idx="4294967295"/>
          </p:nvPr>
        </p:nvSpPr>
        <p:spPr>
          <a:xfrm>
            <a:off x="3344969" y="2716598"/>
            <a:ext cx="2479675" cy="346075"/>
          </a:xfrm>
          <a:prstGeom prst="rect">
            <a:avLst/>
          </a:prstGeom>
        </p:spPr>
        <p:txBody>
          <a:bodyPr vert="horz" lIns="0" tIns="0" rIns="0" bIns="0" rtlCol="0" anchor="ctr">
            <a:noAutofit/>
          </a:bodyPr>
          <a:lstStyle/>
          <a:p>
            <a:pPr algn="ctr">
              <a:lnSpc>
                <a:spcPts val="1958"/>
              </a:lnSpc>
            </a:pPr>
            <a:r>
              <a:rPr lang="en-US" altLang="zh-CN" sz="1500" spc="143" dirty="0">
                <a:solidFill>
                  <a:srgbClr val="000000">
                    <a:alpha val="100000"/>
                  </a:srgbClr>
                </a:solidFill>
                <a:latin typeface="Noto Sans S Chinese DemiLight" charset="-122"/>
                <a:ea typeface="Noto Sans S Chinese DemiLight" charset="-122"/>
                <a:cs typeface="Noto Sans S Chinese DemiLight" charset="-122"/>
              </a:rPr>
              <a:t>WIFI CRACK</a:t>
            </a:r>
            <a:endParaRPr kumimoji="1" lang="zh-CN" altLang="en-US" sz="600" dirty="0">
              <a:solidFill>
                <a:srgbClr val="000000"/>
              </a:solidFill>
            </a:endParaRPr>
          </a:p>
        </p:txBody>
      </p:sp>
      <p:pic>
        <p:nvPicPr>
          <p:cNvPr id="3390" name="Picture" descr="Picture"/>
          <p:cNvPicPr>
            <a:picLocks noChangeAspect="1"/>
          </p:cNvPicPr>
          <p:nvPr/>
        </p:nvPicPr>
        <p:blipFill>
          <a:blip r:embed="rId7" cstate="print">
            <a:alphaModFix/>
          </a:blip>
          <a:stretch>
            <a:fillRect/>
          </a:stretch>
        </p:blipFill>
        <p:spPr>
          <a:xfrm>
            <a:off x="3565915" y="3915974"/>
            <a:ext cx="2012183" cy="20340"/>
          </a:xfrm>
          <a:prstGeom prst="rect">
            <a:avLst/>
          </a:prstGeom>
        </p:spPr>
      </p:pic>
      <p:cxnSp>
        <p:nvCxnSpPr>
          <p:cNvPr id="16" name="直接连接符 15">
            <a:extLst>
              <a:ext uri="{FF2B5EF4-FFF2-40B4-BE49-F238E27FC236}">
                <a16:creationId xmlns:a16="http://schemas.microsoft.com/office/drawing/2014/main" xmlns="" id="{F2B89207-842B-4543-8439-B5BA11649F09}"/>
              </a:ext>
            </a:extLst>
          </p:cNvPr>
          <p:cNvCxnSpPr/>
          <p:nvPr/>
        </p:nvCxnSpPr>
        <p:spPr>
          <a:xfrm>
            <a:off x="1582592" y="1781887"/>
            <a:ext cx="571639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438624" y="3857298"/>
            <a:ext cx="6292367" cy="1758151"/>
          </a:xfrm>
          <a:prstGeom prst="rect">
            <a:avLst/>
          </a:prstGeom>
        </p:spPr>
        <p:txBody>
          <a:bodyPr wrap="square" lIns="34271" tIns="17134" rIns="34271" bIns="17134">
            <a:spAutoFit/>
          </a:bodyPr>
          <a:lstStyle/>
          <a:p>
            <a:pPr algn="ctr"/>
            <a:r>
              <a:rPr lang="en-US" altLang="zh-CN" sz="1600" b="1" dirty="0">
                <a:latin typeface="微软雅黑" panose="020B0503020204020204" pitchFamily="34" charset="-122"/>
                <a:ea typeface="微软雅黑" panose="020B0503020204020204" pitchFamily="34" charset="-122"/>
              </a:rPr>
              <a:t>Group 4</a:t>
            </a:r>
          </a:p>
          <a:p>
            <a:pPr algn="ctr"/>
            <a:endParaRPr lang="en-US" altLang="zh-CN" sz="1600" b="1" dirty="0">
              <a:latin typeface="微软雅黑" panose="020B0503020204020204" pitchFamily="34" charset="-122"/>
              <a:ea typeface="微软雅黑" panose="020B0503020204020204" pitchFamily="34" charset="-122"/>
            </a:endParaRPr>
          </a:p>
          <a:p>
            <a:pPr algn="ct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孙赫阳 </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胡景淞 </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张鹏 </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钱会川 </a:t>
            </a:r>
            <a:r>
              <a:rPr lang="en-US" altLang="zh-CN" sz="1600" b="1" dirty="0">
                <a:latin typeface="微软雅黑" panose="020B0503020204020204" pitchFamily="34" charset="-122"/>
                <a:ea typeface="微软雅黑" panose="020B0503020204020204" pitchFamily="34" charset="-122"/>
              </a:rPr>
              <a:t>|</a:t>
            </a:r>
          </a:p>
          <a:p>
            <a:pPr algn="ct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计算机科学与工程学院、软件学院、人工智能学院</a:t>
            </a:r>
            <a:endParaRPr lang="en-US" altLang="zh-CN" sz="1600" b="1" dirty="0">
              <a:latin typeface="微软雅黑" panose="020B0503020204020204" pitchFamily="34" charset="-122"/>
              <a:ea typeface="微软雅黑" panose="020B0503020204020204" pitchFamily="34" charset="-122"/>
            </a:endParaRPr>
          </a:p>
          <a:p>
            <a:pPr algn="ctr"/>
            <a:endParaRPr lang="en-US" altLang="zh-CN" sz="1600" b="1" dirty="0">
              <a:latin typeface="微软雅黑" panose="020B0503020204020204" pitchFamily="34" charset="-122"/>
              <a:ea typeface="微软雅黑" panose="020B0503020204020204" pitchFamily="34" charset="-122"/>
            </a:endParaRPr>
          </a:p>
          <a:p>
            <a:pPr algn="ctr"/>
            <a:r>
              <a:rPr lang="en-US" altLang="zh-CN" sz="1600" b="1" dirty="0">
                <a:latin typeface="微软雅黑" panose="020B0503020204020204" pitchFamily="34" charset="-122"/>
                <a:ea typeface="微软雅黑" panose="020B0503020204020204" pitchFamily="34" charset="-122"/>
              </a:rPr>
              <a:t>2021.05.19</a:t>
            </a:r>
          </a:p>
        </p:txBody>
      </p:sp>
    </p:spTree>
    <p:extLst>
      <p:ext uri="{BB962C8B-B14F-4D97-AF65-F5344CB8AC3E}">
        <p14:creationId xmlns:p14="http://schemas.microsoft.com/office/powerpoint/2010/main" val="21888133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3" cstate="print"/>
          <a:stretch>
            <a:fillRect/>
          </a:stretch>
        </p:blipFill>
        <p:spPr>
          <a:xfrm>
            <a:off x="7341388" y="0"/>
            <a:ext cx="1802480" cy="9012587"/>
          </a:xfrm>
          <a:prstGeom prst="rect">
            <a:avLst/>
          </a:prstGeom>
        </p:spPr>
      </p:pic>
      <p:pic>
        <p:nvPicPr>
          <p:cNvPr id="931" name="Picture" descr="Picture"/>
          <p:cNvPicPr>
            <a:picLocks noChangeAspect="1"/>
          </p:cNvPicPr>
          <p:nvPr/>
        </p:nvPicPr>
        <p:blipFill>
          <a:blip r:embed="rId4" cstate="print"/>
          <a:stretch>
            <a:fillRect/>
          </a:stretch>
        </p:blipFill>
        <p:spPr>
          <a:xfrm>
            <a:off x="8054895" y="1149816"/>
            <a:ext cx="164775" cy="164784"/>
          </a:xfrm>
          <a:prstGeom prst="rect">
            <a:avLst/>
          </a:prstGeom>
        </p:spPr>
      </p:pic>
      <p:pic>
        <p:nvPicPr>
          <p:cNvPr id="1396" name="Picture" descr="Picture"/>
          <p:cNvPicPr>
            <a:picLocks noChangeAspect="1"/>
          </p:cNvPicPr>
          <p:nvPr/>
        </p:nvPicPr>
        <p:blipFill>
          <a:blip r:embed="rId5" cstate="print"/>
          <a:stretch>
            <a:fillRect/>
          </a:stretch>
        </p:blipFill>
        <p:spPr>
          <a:xfrm>
            <a:off x="8439132" y="1149816"/>
            <a:ext cx="164775" cy="164784"/>
          </a:xfrm>
          <a:prstGeom prst="rect">
            <a:avLst/>
          </a:prstGeom>
        </p:spPr>
      </p:pic>
      <p:pic>
        <p:nvPicPr>
          <p:cNvPr id="1862" name="Picture" descr="Picture"/>
          <p:cNvPicPr>
            <a:picLocks noChangeAspect="1"/>
          </p:cNvPicPr>
          <p:nvPr/>
        </p:nvPicPr>
        <p:blipFill>
          <a:blip r:embed="rId6" cstate="print"/>
          <a:stretch>
            <a:fillRect/>
          </a:stretch>
        </p:blipFill>
        <p:spPr>
          <a:xfrm>
            <a:off x="7742231" y="5329584"/>
            <a:ext cx="241211" cy="403258"/>
          </a:xfrm>
          <a:prstGeom prst="rect">
            <a:avLst/>
          </a:prstGeom>
        </p:spPr>
      </p:pic>
      <p:pic>
        <p:nvPicPr>
          <p:cNvPr id="2329" name="Picture" descr="Picture"/>
          <p:cNvPicPr>
            <a:picLocks noChangeAspect="1"/>
          </p:cNvPicPr>
          <p:nvPr/>
        </p:nvPicPr>
        <p:blipFill>
          <a:blip r:embed="rId7" cstate="print"/>
          <a:stretch>
            <a:fillRect/>
          </a:stretch>
        </p:blipFill>
        <p:spPr>
          <a:xfrm>
            <a:off x="7671216" y="1151663"/>
            <a:ext cx="162930" cy="162939"/>
          </a:xfrm>
          <a:prstGeom prst="rect">
            <a:avLst/>
          </a:prstGeom>
        </p:spPr>
      </p:pic>
      <p:pic>
        <p:nvPicPr>
          <p:cNvPr id="2795" name="Picture" descr="Picture"/>
          <p:cNvPicPr>
            <a:picLocks noChangeAspect="1"/>
          </p:cNvPicPr>
          <p:nvPr/>
        </p:nvPicPr>
        <p:blipFill>
          <a:blip r:embed="rId8" cstate="print"/>
          <a:stretch>
            <a:fillRect/>
          </a:stretch>
        </p:blipFill>
        <p:spPr>
          <a:xfrm>
            <a:off x="7671218" y="1544571"/>
            <a:ext cx="1040499" cy="17143"/>
          </a:xfrm>
          <a:prstGeom prst="rect">
            <a:avLst/>
          </a:prstGeom>
        </p:spPr>
      </p:pic>
      <p:pic>
        <p:nvPicPr>
          <p:cNvPr id="3261" name="Picture" descr="Picture"/>
          <p:cNvPicPr>
            <a:picLocks noChangeAspect="1"/>
          </p:cNvPicPr>
          <p:nvPr/>
        </p:nvPicPr>
        <p:blipFill>
          <a:blip r:embed="rId9" cstate="print"/>
          <a:stretch>
            <a:fillRect/>
          </a:stretch>
        </p:blipFill>
        <p:spPr>
          <a:xfrm>
            <a:off x="7623052" y="2734245"/>
            <a:ext cx="1467955" cy="17143"/>
          </a:xfrm>
          <a:prstGeom prst="rect">
            <a:avLst/>
          </a:prstGeom>
        </p:spPr>
      </p:pic>
      <p:sp>
        <p:nvSpPr>
          <p:cNvPr id="25" name="文本"/>
          <p:cNvSpPr txBox="1"/>
          <p:nvPr/>
        </p:nvSpPr>
        <p:spPr>
          <a:xfrm>
            <a:off x="7676304" y="2429983"/>
            <a:ext cx="1520807" cy="187137"/>
          </a:xfrm>
          <a:prstGeom prst="rect">
            <a:avLst/>
          </a:prstGeom>
        </p:spPr>
        <p:txBody>
          <a:bodyPr vert="horz" lIns="0" tIns="0" rIns="0" bIns="0" rtlCol="0" anchor="ctr">
            <a:noAutofit/>
          </a:bodyPr>
          <a:lstStyle>
            <a:lvl1pPr algn="ctr" defTabSz="2176780" rtl="0" eaLnBrk="1" latinLnBrk="0" hangingPunct="1">
              <a:spcBef>
                <a:spcPct val="0"/>
              </a:spcBef>
              <a:buNone/>
              <a:defRPr sz="10400" kern="1200">
                <a:solidFill>
                  <a:schemeClr val="tx1"/>
                </a:solidFill>
                <a:latin typeface="+mj-lt"/>
                <a:ea typeface="+mj-ea"/>
                <a:cs typeface="+mj-cs"/>
              </a:defRPr>
            </a:lvl1pPr>
          </a:lstStyle>
          <a:p>
            <a:pPr algn="l">
              <a:lnSpc>
                <a:spcPts val="1721"/>
              </a:lnSpc>
            </a:pPr>
            <a:endParaRPr kumimoji="1" lang="zh-CN" altLang="en-US" sz="412" b="1" dirty="0">
              <a:solidFill>
                <a:schemeClr val="bg1"/>
              </a:solidFill>
            </a:endParaRPr>
          </a:p>
        </p:txBody>
      </p:sp>
      <p:sp>
        <p:nvSpPr>
          <p:cNvPr id="12" name="文本框 11">
            <a:extLst>
              <a:ext uri="{FF2B5EF4-FFF2-40B4-BE49-F238E27FC236}">
                <a16:creationId xmlns:a16="http://schemas.microsoft.com/office/drawing/2014/main" xmlns="" id="{B4FCBAD0-8A96-4B0C-BCC9-D89D6182A0AD}"/>
              </a:ext>
            </a:extLst>
          </p:cNvPr>
          <p:cNvSpPr txBox="1"/>
          <p:nvPr/>
        </p:nvSpPr>
        <p:spPr>
          <a:xfrm flipH="1">
            <a:off x="288020" y="477013"/>
            <a:ext cx="5529661" cy="523220"/>
          </a:xfrm>
          <a:prstGeom prst="rect">
            <a:avLst/>
          </a:prstGeom>
          <a:noFill/>
        </p:spPr>
        <p:txBody>
          <a:bodyPr wrap="square" rtlCol="0">
            <a:spAutoFit/>
          </a:bodyPr>
          <a:lstStyle/>
          <a:p>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用户密码属于常见密码</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xmlns="" id="{12302CFB-673D-445A-8EDB-C6C1C514D5D2}"/>
              </a:ext>
            </a:extLst>
          </p:cNvPr>
          <p:cNvSpPr/>
          <p:nvPr/>
        </p:nvSpPr>
        <p:spPr>
          <a:xfrm>
            <a:off x="540093" y="5016749"/>
            <a:ext cx="6369144" cy="874407"/>
          </a:xfrm>
          <a:prstGeom prst="rect">
            <a:avLst/>
          </a:prstGeom>
        </p:spPr>
        <p:txBody>
          <a:bodyPr wrap="square">
            <a:spAutoFit/>
          </a:bodyPr>
          <a:lstStyle/>
          <a:p>
            <a:pPr>
              <a:lnSpc>
                <a:spcPct val="15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网络常见使用的几千个密码，通过读取密码本先破解，破解不成功再进行暴力破解</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xmlns="" id="{B8CE9DCA-4581-4B08-B403-3F9E0C7A05AA}"/>
              </a:ext>
            </a:extLst>
          </p:cNvPr>
          <p:cNvPicPr>
            <a:picLocks noChangeAspect="1"/>
          </p:cNvPicPr>
          <p:nvPr/>
        </p:nvPicPr>
        <p:blipFill>
          <a:blip r:embed="rId10"/>
          <a:stretch>
            <a:fillRect/>
          </a:stretch>
        </p:blipFill>
        <p:spPr>
          <a:xfrm>
            <a:off x="540093" y="1232208"/>
            <a:ext cx="2133333" cy="3076190"/>
          </a:xfrm>
          <a:prstGeom prst="rect">
            <a:avLst/>
          </a:prstGeom>
        </p:spPr>
      </p:pic>
      <p:pic>
        <p:nvPicPr>
          <p:cNvPr id="4" name="图片 3">
            <a:extLst>
              <a:ext uri="{FF2B5EF4-FFF2-40B4-BE49-F238E27FC236}">
                <a16:creationId xmlns:a16="http://schemas.microsoft.com/office/drawing/2014/main" xmlns="" id="{62637C19-7EB4-4DF1-A6F6-DC3CD98C2423}"/>
              </a:ext>
            </a:extLst>
          </p:cNvPr>
          <p:cNvPicPr>
            <a:picLocks noChangeAspect="1"/>
          </p:cNvPicPr>
          <p:nvPr/>
        </p:nvPicPr>
        <p:blipFill>
          <a:blip r:embed="rId11"/>
          <a:stretch>
            <a:fillRect/>
          </a:stretch>
        </p:blipFill>
        <p:spPr>
          <a:xfrm>
            <a:off x="1667223" y="1812563"/>
            <a:ext cx="5533333" cy="2114286"/>
          </a:xfrm>
          <a:prstGeom prst="rect">
            <a:avLst/>
          </a:prstGeom>
        </p:spPr>
      </p:pic>
    </p:spTree>
    <p:extLst>
      <p:ext uri="{BB962C8B-B14F-4D97-AF65-F5344CB8AC3E}">
        <p14:creationId xmlns:p14="http://schemas.microsoft.com/office/powerpoint/2010/main" val="1582823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xmlns="" id="{61600561-3D5A-431C-95EA-59C17D3376A6}"/>
              </a:ext>
            </a:extLst>
          </p:cNvPr>
          <p:cNvGrpSpPr/>
          <p:nvPr/>
        </p:nvGrpSpPr>
        <p:grpSpPr>
          <a:xfrm>
            <a:off x="7914197" y="6256803"/>
            <a:ext cx="980709" cy="212807"/>
            <a:chOff x="10933294" y="5978094"/>
            <a:chExt cx="1961645" cy="425663"/>
          </a:xfrm>
        </p:grpSpPr>
        <p:pic>
          <p:nvPicPr>
            <p:cNvPr id="2570" name="Picture" descr="Picture"/>
            <p:cNvPicPr>
              <a:picLocks noChangeAspect="1"/>
            </p:cNvPicPr>
            <p:nvPr/>
          </p:nvPicPr>
          <p:blipFill>
            <a:blip r:embed="rId3" cstate="print">
              <a:alphaModFix/>
            </a:blip>
            <a:stretch>
              <a:fillRect/>
            </a:stretch>
          </p:blipFill>
          <p:spPr>
            <a:xfrm>
              <a:off x="10933294" y="5978096"/>
              <a:ext cx="425639" cy="425661"/>
            </a:xfrm>
            <a:prstGeom prst="rect">
              <a:avLst/>
            </a:prstGeom>
          </p:spPr>
        </p:pic>
        <p:pic>
          <p:nvPicPr>
            <p:cNvPr id="3037" name="Picture" descr="Picture"/>
            <p:cNvPicPr>
              <a:picLocks noChangeAspect="1"/>
            </p:cNvPicPr>
            <p:nvPr/>
          </p:nvPicPr>
          <p:blipFill>
            <a:blip r:embed="rId4" cstate="print">
              <a:alphaModFix/>
            </a:blip>
            <a:stretch>
              <a:fillRect/>
            </a:stretch>
          </p:blipFill>
          <p:spPr>
            <a:xfrm>
              <a:off x="11700735" y="5978094"/>
              <a:ext cx="425639" cy="425661"/>
            </a:xfrm>
            <a:prstGeom prst="rect">
              <a:avLst/>
            </a:prstGeom>
          </p:spPr>
        </p:pic>
        <p:pic>
          <p:nvPicPr>
            <p:cNvPr id="3504" name="Picture" descr="Picture"/>
            <p:cNvPicPr>
              <a:picLocks noChangeAspect="1"/>
            </p:cNvPicPr>
            <p:nvPr/>
          </p:nvPicPr>
          <p:blipFill>
            <a:blip r:embed="rId5" cstate="print">
              <a:alphaModFix/>
            </a:blip>
            <a:stretch>
              <a:fillRect/>
            </a:stretch>
          </p:blipFill>
          <p:spPr>
            <a:xfrm>
              <a:off x="12469300" y="5978094"/>
              <a:ext cx="425639" cy="425661"/>
            </a:xfrm>
            <a:prstGeom prst="rect">
              <a:avLst/>
            </a:prstGeom>
          </p:spPr>
        </p:pic>
      </p:grpSp>
      <p:sp>
        <p:nvSpPr>
          <p:cNvPr id="7125" name="文本"/>
          <p:cNvSpPr>
            <a:spLocks noGrp="1"/>
          </p:cNvSpPr>
          <p:nvPr>
            <p:ph type="ctrTitle" idx="4294967295"/>
          </p:nvPr>
        </p:nvSpPr>
        <p:spPr>
          <a:xfrm>
            <a:off x="479661" y="685579"/>
            <a:ext cx="4340914" cy="471052"/>
          </a:xfrm>
          <a:prstGeom prst="rect">
            <a:avLst/>
          </a:prstGeom>
        </p:spPr>
        <p:txBody>
          <a:bodyPr vert="horz" lIns="0" tIns="0" rIns="0" bIns="0" rtlCol="0" anchor="ctr">
            <a:noAutofit/>
          </a:bodyPr>
          <a:lstStyle/>
          <a:p>
            <a:pPr>
              <a:lnSpc>
                <a:spcPts val="1720"/>
              </a:lnSpc>
            </a:pPr>
            <a:r>
              <a:rPr kumimoji="1" lang="en-US" altLang="zh-CN" sz="2400" dirty="0">
                <a:solidFill>
                  <a:srgbClr val="C00000"/>
                </a:solidFill>
                <a:latin typeface="Ink Free" panose="03080402000500000000" pitchFamily="66" charset="0"/>
              </a:rPr>
              <a:t>Step3 </a:t>
            </a:r>
            <a:r>
              <a:rPr kumimoji="1" lang="zh-CN" altLang="en-US" sz="2400" dirty="0">
                <a:solidFill>
                  <a:srgbClr val="C00000"/>
                </a:solidFill>
                <a:latin typeface="Ink Free" panose="03080402000500000000" pitchFamily="66" charset="0"/>
              </a:rPr>
              <a:t>：</a:t>
            </a:r>
            <a:r>
              <a:rPr kumimoji="1" lang="en-US" altLang="zh-CN" sz="2400" dirty="0">
                <a:solidFill>
                  <a:srgbClr val="C00000"/>
                </a:solidFill>
                <a:latin typeface="Ink Free" panose="03080402000500000000" pitchFamily="66" charset="0"/>
              </a:rPr>
              <a:t>CONNECT WIFI</a:t>
            </a:r>
            <a:endParaRPr kumimoji="1" lang="zh-CN" altLang="en-US" sz="2400" b="1" dirty="0">
              <a:solidFill>
                <a:srgbClr val="C00000"/>
              </a:solidFill>
              <a:latin typeface="Ink Free" panose="03080402000500000000" pitchFamily="66" charset="0"/>
            </a:endParaRPr>
          </a:p>
        </p:txBody>
      </p:sp>
      <p:pic>
        <p:nvPicPr>
          <p:cNvPr id="1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31" y="151474"/>
            <a:ext cx="9318461" cy="451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组合 5">
            <a:extLst>
              <a:ext uri="{FF2B5EF4-FFF2-40B4-BE49-F238E27FC236}">
                <a16:creationId xmlns:a16="http://schemas.microsoft.com/office/drawing/2014/main" xmlns="" id="{3232D1F6-28A5-4AF5-B302-3DFF8FCEA544}"/>
              </a:ext>
            </a:extLst>
          </p:cNvPr>
          <p:cNvGrpSpPr/>
          <p:nvPr/>
        </p:nvGrpSpPr>
        <p:grpSpPr>
          <a:xfrm>
            <a:off x="5912528" y="474042"/>
            <a:ext cx="3442990" cy="1518353"/>
            <a:chOff x="11794199" y="6422234"/>
            <a:chExt cx="6483122" cy="1964337"/>
          </a:xfrm>
        </p:grpSpPr>
        <p:pic>
          <p:nvPicPr>
            <p:cNvPr id="5509" name="Picture" descr="Picture"/>
            <p:cNvPicPr>
              <a:picLocks noChangeAspect="1"/>
            </p:cNvPicPr>
            <p:nvPr/>
          </p:nvPicPr>
          <p:blipFill>
            <a:blip r:embed="rId7" cstate="print">
              <a:alphaModFix/>
            </a:blip>
            <a:stretch>
              <a:fillRect/>
            </a:stretch>
          </p:blipFill>
          <p:spPr>
            <a:xfrm>
              <a:off x="12362648" y="7676108"/>
              <a:ext cx="683496" cy="710463"/>
            </a:xfrm>
            <a:prstGeom prst="rect">
              <a:avLst/>
            </a:prstGeom>
          </p:spPr>
        </p:pic>
        <p:sp>
          <p:nvSpPr>
            <p:cNvPr id="2" name="矩形 1"/>
            <p:cNvSpPr/>
            <p:nvPr/>
          </p:nvSpPr>
          <p:spPr>
            <a:xfrm>
              <a:off x="11794199" y="6422234"/>
              <a:ext cx="6483122" cy="962516"/>
            </a:xfrm>
            <a:prstGeom prst="rect">
              <a:avLst/>
            </a:prstGeom>
          </p:spPr>
          <p:txBody>
            <a:bodyPr wrap="square">
              <a:spAutoFit/>
            </a:bodyPr>
            <a:lstStyle/>
            <a:p>
              <a:pPr indent="171416">
                <a:lnSpc>
                  <a:spcPct val="150000"/>
                </a:lnSpc>
              </a:pPr>
              <a:r>
                <a:rPr lang="zh-CN" altLang="en-US" sz="3200" dirty="0">
                  <a:latin typeface="微软雅黑" panose="020B0503020204020204" pitchFamily="34" charset="-122"/>
                  <a:ea typeface="微软雅黑" panose="020B0503020204020204" pitchFamily="34" charset="-122"/>
                </a:rPr>
                <a:t>使用</a:t>
              </a:r>
              <a:r>
                <a:rPr lang="en-US" altLang="zh-CN" sz="3200" dirty="0" err="1">
                  <a:latin typeface="微软雅黑" panose="020B0503020204020204" pitchFamily="34" charset="-122"/>
                  <a:ea typeface="微软雅黑" panose="020B0503020204020204" pitchFamily="34" charset="-122"/>
                </a:rPr>
                <a:t>pywifi</a:t>
              </a:r>
              <a:r>
                <a:rPr lang="zh-CN" altLang="en-US" sz="3200" dirty="0">
                  <a:latin typeface="微软雅黑" panose="020B0503020204020204" pitchFamily="34" charset="-122"/>
                  <a:ea typeface="微软雅黑" panose="020B0503020204020204" pitchFamily="34" charset="-122"/>
                </a:rPr>
                <a:t>接口</a:t>
              </a:r>
              <a:endParaRPr lang="en-US" altLang="zh-CN" sz="3200" dirty="0">
                <a:latin typeface="微软雅黑" panose="020B0503020204020204" pitchFamily="34" charset="-122"/>
                <a:ea typeface="微软雅黑" panose="020B0503020204020204" pitchFamily="34" charset="-122"/>
              </a:endParaRPr>
            </a:p>
          </p:txBody>
        </p:sp>
      </p:grpSp>
      <p:sp>
        <p:nvSpPr>
          <p:cNvPr id="925" name="文本"/>
          <p:cNvSpPr>
            <a:spLocks noGrp="1"/>
          </p:cNvSpPr>
          <p:nvPr>
            <p:ph type="ctrTitle" idx="4294967295"/>
          </p:nvPr>
        </p:nvSpPr>
        <p:spPr>
          <a:xfrm>
            <a:off x="288020" y="39248"/>
            <a:ext cx="4283980" cy="743985"/>
          </a:xfrm>
          <a:prstGeom prst="rect">
            <a:avLst/>
          </a:prstGeom>
        </p:spPr>
        <p:txBody>
          <a:bodyPr vert="horz" lIns="0" tIns="0" rIns="0" bIns="0" rtlCol="0" anchor="ctr">
            <a:noAutofit/>
          </a:bodyPr>
          <a:lstStyle/>
          <a:p>
            <a:pPr>
              <a:lnSpc>
                <a:spcPts val="2885"/>
              </a:lnSpc>
            </a:pPr>
            <a:r>
              <a:rPr kumimoji="1" lang="en-US" altLang="zh-CN" sz="2400" dirty="0">
                <a:solidFill>
                  <a:schemeClr val="bg1"/>
                </a:solidFill>
                <a:latin typeface="微软雅黑" panose="020B0503020204020204" pitchFamily="34" charset="-122"/>
                <a:ea typeface="微软雅黑" panose="020B0503020204020204" pitchFamily="34" charset="-122"/>
              </a:rPr>
              <a:t>Step 3</a:t>
            </a:r>
            <a:r>
              <a:rPr kumimoji="1" lang="zh-CN" altLang="en-US" sz="2400" dirty="0">
                <a:solidFill>
                  <a:schemeClr val="bg1"/>
                </a:solidFill>
                <a:latin typeface="微软雅黑" panose="020B0503020204020204" pitchFamily="34" charset="-122"/>
                <a:ea typeface="微软雅黑" panose="020B0503020204020204" pitchFamily="34" charset="-122"/>
              </a:rPr>
              <a:t>：连接</a:t>
            </a:r>
            <a:r>
              <a:rPr kumimoji="1" lang="en-US" altLang="zh-CN" sz="2400" dirty="0" err="1">
                <a:solidFill>
                  <a:schemeClr val="bg1"/>
                </a:solidFill>
                <a:latin typeface="微软雅黑" panose="020B0503020204020204" pitchFamily="34" charset="-122"/>
                <a:ea typeface="微软雅黑" panose="020B0503020204020204" pitchFamily="34" charset="-122"/>
              </a:rPr>
              <a:t>wifi</a:t>
            </a:r>
            <a:r>
              <a:rPr kumimoji="1" lang="zh-CN" altLang="en-US" sz="2400" dirty="0">
                <a:solidFill>
                  <a:schemeClr val="bg1"/>
                </a:solidFill>
                <a:latin typeface="微软雅黑" panose="020B0503020204020204" pitchFamily="34" charset="-122"/>
                <a:ea typeface="微软雅黑" panose="020B0503020204020204" pitchFamily="34" charset="-122"/>
              </a:rPr>
              <a:t>，获取返回值</a:t>
            </a:r>
            <a:endParaRPr kumimoji="1" lang="zh-CN" altLang="en-US" sz="600" dirty="0">
              <a:solidFill>
                <a:schemeClr val="bg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xmlns="" id="{83C1A27A-7A01-4E26-A281-CD0B37156BE2}"/>
              </a:ext>
            </a:extLst>
          </p:cNvPr>
          <p:cNvPicPr>
            <a:picLocks noChangeAspect="1"/>
          </p:cNvPicPr>
          <p:nvPr/>
        </p:nvPicPr>
        <p:blipFill>
          <a:blip r:embed="rId8"/>
          <a:stretch>
            <a:fillRect/>
          </a:stretch>
        </p:blipFill>
        <p:spPr>
          <a:xfrm>
            <a:off x="356522" y="1218028"/>
            <a:ext cx="6969005" cy="5369203"/>
          </a:xfrm>
          <a:prstGeom prst="rect">
            <a:avLst/>
          </a:prstGeom>
        </p:spPr>
      </p:pic>
      <p:sp>
        <p:nvSpPr>
          <p:cNvPr id="18" name="矩形: 圆角 17">
            <a:extLst>
              <a:ext uri="{FF2B5EF4-FFF2-40B4-BE49-F238E27FC236}">
                <a16:creationId xmlns:a16="http://schemas.microsoft.com/office/drawing/2014/main" xmlns="" id="{C189FD68-B76C-4D98-B0C7-27A36CD5FFBD}"/>
              </a:ext>
            </a:extLst>
          </p:cNvPr>
          <p:cNvSpPr/>
          <p:nvPr/>
        </p:nvSpPr>
        <p:spPr>
          <a:xfrm>
            <a:off x="967667" y="2445154"/>
            <a:ext cx="5948038" cy="13101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xmlns="" id="{33FD679D-1708-4EF1-99B2-8E9C727323AF}"/>
              </a:ext>
            </a:extLst>
          </p:cNvPr>
          <p:cNvSpPr/>
          <p:nvPr/>
        </p:nvSpPr>
        <p:spPr>
          <a:xfrm>
            <a:off x="967667" y="3765611"/>
            <a:ext cx="5948038" cy="44240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xmlns="" id="{A5D80C52-857B-4BAB-876E-7A59EB03ED74}"/>
              </a:ext>
            </a:extLst>
          </p:cNvPr>
          <p:cNvSpPr/>
          <p:nvPr/>
        </p:nvSpPr>
        <p:spPr>
          <a:xfrm>
            <a:off x="967667" y="4194697"/>
            <a:ext cx="5948038" cy="185987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对话气泡: 圆角矩形 8">
            <a:extLst>
              <a:ext uri="{FF2B5EF4-FFF2-40B4-BE49-F238E27FC236}">
                <a16:creationId xmlns:a16="http://schemas.microsoft.com/office/drawing/2014/main" xmlns="" id="{2A1D0D85-41CB-4E4A-A109-B1F3E8C37DF5}"/>
              </a:ext>
            </a:extLst>
          </p:cNvPr>
          <p:cNvSpPr/>
          <p:nvPr/>
        </p:nvSpPr>
        <p:spPr>
          <a:xfrm>
            <a:off x="6161103" y="572610"/>
            <a:ext cx="2840854" cy="2539014"/>
          </a:xfrm>
          <a:prstGeom prst="wedgeRoundRectCallou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因为物理网卡只有一块，后期使用多线程时，尝试连接</a:t>
            </a:r>
            <a:r>
              <a:rPr lang="en-US" altLang="zh-CN" dirty="0" err="1">
                <a:solidFill>
                  <a:schemeClr val="tx1"/>
                </a:solidFill>
              </a:rPr>
              <a:t>wifi</a:t>
            </a:r>
            <a:r>
              <a:rPr lang="zh-CN" altLang="en-US" dirty="0">
                <a:solidFill>
                  <a:schemeClr val="tx1"/>
                </a:solidFill>
              </a:rPr>
              <a:t>和获取</a:t>
            </a:r>
            <a:r>
              <a:rPr lang="en-US" altLang="zh-CN" dirty="0" err="1">
                <a:solidFill>
                  <a:schemeClr val="tx1"/>
                </a:solidFill>
              </a:rPr>
              <a:t>wifi</a:t>
            </a:r>
            <a:r>
              <a:rPr lang="zh-CN" altLang="en-US" dirty="0">
                <a:solidFill>
                  <a:schemeClr val="tx1"/>
                </a:solidFill>
              </a:rPr>
              <a:t>状态返回值在任何线程都唯一，所以整个</a:t>
            </a:r>
            <a:r>
              <a:rPr lang="en-US" altLang="zh-CN" dirty="0">
                <a:solidFill>
                  <a:schemeClr val="tx1"/>
                </a:solidFill>
              </a:rPr>
              <a:t>connect</a:t>
            </a:r>
            <a:r>
              <a:rPr lang="zh-CN" altLang="en-US" dirty="0">
                <a:solidFill>
                  <a:schemeClr val="tx1"/>
                </a:solidFill>
              </a:rPr>
              <a:t>必须是原子操作</a:t>
            </a:r>
          </a:p>
        </p:txBody>
      </p:sp>
    </p:spTree>
    <p:extLst>
      <p:ext uri="{BB962C8B-B14F-4D97-AF65-F5344CB8AC3E}">
        <p14:creationId xmlns:p14="http://schemas.microsoft.com/office/powerpoint/2010/main" val="349772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20"/>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2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0" grpId="0" animBg="1"/>
      <p:bldP spid="20" grpId="1" animBg="1"/>
      <p:bldP spid="22" grpId="0" animBg="1"/>
      <p:bldP spid="22" grpId="1"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xmlns="" id="{61600561-3D5A-431C-95EA-59C17D3376A6}"/>
              </a:ext>
            </a:extLst>
          </p:cNvPr>
          <p:cNvGrpSpPr/>
          <p:nvPr/>
        </p:nvGrpSpPr>
        <p:grpSpPr>
          <a:xfrm>
            <a:off x="7914197" y="6256803"/>
            <a:ext cx="980709" cy="212807"/>
            <a:chOff x="10933294" y="5978094"/>
            <a:chExt cx="1961645" cy="425663"/>
          </a:xfrm>
        </p:grpSpPr>
        <p:pic>
          <p:nvPicPr>
            <p:cNvPr id="2570" name="Picture" descr="Picture"/>
            <p:cNvPicPr>
              <a:picLocks noChangeAspect="1"/>
            </p:cNvPicPr>
            <p:nvPr/>
          </p:nvPicPr>
          <p:blipFill>
            <a:blip r:embed="rId3" cstate="print">
              <a:alphaModFix/>
            </a:blip>
            <a:stretch>
              <a:fillRect/>
            </a:stretch>
          </p:blipFill>
          <p:spPr>
            <a:xfrm>
              <a:off x="10933294" y="5978096"/>
              <a:ext cx="425639" cy="425661"/>
            </a:xfrm>
            <a:prstGeom prst="rect">
              <a:avLst/>
            </a:prstGeom>
          </p:spPr>
        </p:pic>
        <p:pic>
          <p:nvPicPr>
            <p:cNvPr id="3037" name="Picture" descr="Picture"/>
            <p:cNvPicPr>
              <a:picLocks noChangeAspect="1"/>
            </p:cNvPicPr>
            <p:nvPr/>
          </p:nvPicPr>
          <p:blipFill>
            <a:blip r:embed="rId4" cstate="print">
              <a:alphaModFix/>
            </a:blip>
            <a:stretch>
              <a:fillRect/>
            </a:stretch>
          </p:blipFill>
          <p:spPr>
            <a:xfrm>
              <a:off x="11700735" y="5978094"/>
              <a:ext cx="425639" cy="425661"/>
            </a:xfrm>
            <a:prstGeom prst="rect">
              <a:avLst/>
            </a:prstGeom>
          </p:spPr>
        </p:pic>
        <p:pic>
          <p:nvPicPr>
            <p:cNvPr id="3504" name="Picture" descr="Picture"/>
            <p:cNvPicPr>
              <a:picLocks noChangeAspect="1"/>
            </p:cNvPicPr>
            <p:nvPr/>
          </p:nvPicPr>
          <p:blipFill>
            <a:blip r:embed="rId5" cstate="print">
              <a:alphaModFix/>
            </a:blip>
            <a:stretch>
              <a:fillRect/>
            </a:stretch>
          </p:blipFill>
          <p:spPr>
            <a:xfrm>
              <a:off x="12469300" y="5978094"/>
              <a:ext cx="425639" cy="425661"/>
            </a:xfrm>
            <a:prstGeom prst="rect">
              <a:avLst/>
            </a:prstGeom>
          </p:spPr>
        </p:pic>
      </p:grpSp>
      <p:sp>
        <p:nvSpPr>
          <p:cNvPr id="7125" name="文本"/>
          <p:cNvSpPr>
            <a:spLocks noGrp="1"/>
          </p:cNvSpPr>
          <p:nvPr>
            <p:ph type="ctrTitle" idx="4294967295"/>
          </p:nvPr>
        </p:nvSpPr>
        <p:spPr>
          <a:xfrm>
            <a:off x="479661" y="685579"/>
            <a:ext cx="4340914" cy="471052"/>
          </a:xfrm>
          <a:prstGeom prst="rect">
            <a:avLst/>
          </a:prstGeom>
        </p:spPr>
        <p:txBody>
          <a:bodyPr vert="horz" lIns="0" tIns="0" rIns="0" bIns="0" rtlCol="0" anchor="ctr">
            <a:noAutofit/>
          </a:bodyPr>
          <a:lstStyle/>
          <a:p>
            <a:pPr>
              <a:lnSpc>
                <a:spcPts val="1720"/>
              </a:lnSpc>
            </a:pPr>
            <a:r>
              <a:rPr kumimoji="1" lang="en-US" altLang="zh-CN" sz="2400" dirty="0">
                <a:solidFill>
                  <a:srgbClr val="C00000"/>
                </a:solidFill>
                <a:latin typeface="Ink Free" panose="03080402000500000000" pitchFamily="66" charset="0"/>
              </a:rPr>
              <a:t>Android</a:t>
            </a:r>
            <a:r>
              <a:rPr kumimoji="1" lang="zh-CN" altLang="en-US" sz="2400" dirty="0">
                <a:solidFill>
                  <a:srgbClr val="C00000"/>
                </a:solidFill>
                <a:latin typeface="Ink Free" panose="03080402000500000000" pitchFamily="66" charset="0"/>
              </a:rPr>
              <a:t>：</a:t>
            </a:r>
            <a:r>
              <a:rPr kumimoji="1" lang="en-US" altLang="zh-CN" sz="2400" dirty="0" err="1">
                <a:solidFill>
                  <a:srgbClr val="C00000"/>
                </a:solidFill>
                <a:latin typeface="Ink Free" panose="03080402000500000000" pitchFamily="66" charset="0"/>
              </a:rPr>
              <a:t>WifiManager</a:t>
            </a:r>
            <a:endParaRPr kumimoji="1" lang="zh-CN" altLang="en-US" sz="2400" b="1" dirty="0">
              <a:solidFill>
                <a:srgbClr val="C00000"/>
              </a:solidFill>
              <a:latin typeface="Ink Free" panose="03080402000500000000" pitchFamily="66" charset="0"/>
            </a:endParaRPr>
          </a:p>
        </p:txBody>
      </p:sp>
      <p:pic>
        <p:nvPicPr>
          <p:cNvPr id="1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31" y="151474"/>
            <a:ext cx="9318461" cy="451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组合 5">
            <a:extLst>
              <a:ext uri="{FF2B5EF4-FFF2-40B4-BE49-F238E27FC236}">
                <a16:creationId xmlns:a16="http://schemas.microsoft.com/office/drawing/2014/main" xmlns="" id="{3232D1F6-28A5-4AF5-B302-3DFF8FCEA544}"/>
              </a:ext>
            </a:extLst>
          </p:cNvPr>
          <p:cNvGrpSpPr/>
          <p:nvPr/>
        </p:nvGrpSpPr>
        <p:grpSpPr>
          <a:xfrm>
            <a:off x="5322502" y="604205"/>
            <a:ext cx="4283979" cy="1388190"/>
            <a:chOff x="10690745" y="6590630"/>
            <a:chExt cx="8066697" cy="1795941"/>
          </a:xfrm>
        </p:grpSpPr>
        <p:pic>
          <p:nvPicPr>
            <p:cNvPr id="5509" name="Picture" descr="Picture"/>
            <p:cNvPicPr>
              <a:picLocks noChangeAspect="1"/>
            </p:cNvPicPr>
            <p:nvPr/>
          </p:nvPicPr>
          <p:blipFill>
            <a:blip r:embed="rId7" cstate="print">
              <a:alphaModFix/>
            </a:blip>
            <a:stretch>
              <a:fillRect/>
            </a:stretch>
          </p:blipFill>
          <p:spPr>
            <a:xfrm>
              <a:off x="12362648" y="7676108"/>
              <a:ext cx="683496" cy="710463"/>
            </a:xfrm>
            <a:prstGeom prst="rect">
              <a:avLst/>
            </a:prstGeom>
          </p:spPr>
        </p:pic>
        <p:sp>
          <p:nvSpPr>
            <p:cNvPr id="2" name="矩形 1"/>
            <p:cNvSpPr/>
            <p:nvPr/>
          </p:nvSpPr>
          <p:spPr>
            <a:xfrm>
              <a:off x="10690745" y="6590630"/>
              <a:ext cx="8066697" cy="751730"/>
            </a:xfrm>
            <a:prstGeom prst="rect">
              <a:avLst/>
            </a:prstGeom>
          </p:spPr>
          <p:txBody>
            <a:bodyPr wrap="square">
              <a:spAutoFit/>
            </a:bodyPr>
            <a:lstStyle/>
            <a:p>
              <a:pPr indent="171416">
                <a:lnSpc>
                  <a:spcPct val="150000"/>
                </a:lnSpc>
              </a:pPr>
              <a:r>
                <a:rPr lang="zh-CN" altLang="en-US" sz="2400" dirty="0">
                  <a:latin typeface="微软雅黑" panose="020B0503020204020204" pitchFamily="34" charset="-122"/>
                  <a:ea typeface="微软雅黑" panose="020B0503020204020204" pitchFamily="34" charset="-122"/>
                </a:rPr>
                <a:t>使用</a:t>
              </a:r>
              <a:r>
                <a:rPr lang="en-US" altLang="zh-CN" sz="2400" dirty="0" err="1">
                  <a:latin typeface="微软雅黑" panose="020B0503020204020204" pitchFamily="34" charset="-122"/>
                  <a:ea typeface="微软雅黑" panose="020B0503020204020204" pitchFamily="34" charset="-122"/>
                </a:rPr>
                <a:t>addNetWork</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grpSp>
      <p:sp>
        <p:nvSpPr>
          <p:cNvPr id="925" name="文本"/>
          <p:cNvSpPr>
            <a:spLocks noGrp="1"/>
          </p:cNvSpPr>
          <p:nvPr>
            <p:ph type="ctrTitle" idx="4294967295"/>
          </p:nvPr>
        </p:nvSpPr>
        <p:spPr>
          <a:xfrm>
            <a:off x="288019" y="39248"/>
            <a:ext cx="6285364" cy="743985"/>
          </a:xfrm>
          <a:prstGeom prst="rect">
            <a:avLst/>
          </a:prstGeom>
        </p:spPr>
        <p:txBody>
          <a:bodyPr vert="horz" lIns="0" tIns="0" rIns="0" bIns="0" rtlCol="0" anchor="ctr">
            <a:noAutofit/>
          </a:bodyPr>
          <a:lstStyle/>
          <a:p>
            <a:pPr>
              <a:lnSpc>
                <a:spcPts val="2885"/>
              </a:lnSpc>
            </a:pPr>
            <a:r>
              <a:rPr kumimoji="1" lang="en-US" altLang="zh-CN" sz="2400" dirty="0">
                <a:solidFill>
                  <a:schemeClr val="bg1"/>
                </a:solidFill>
                <a:latin typeface="微软雅黑" panose="020B0503020204020204" pitchFamily="34" charset="-122"/>
                <a:ea typeface="微软雅黑" panose="020B0503020204020204" pitchFamily="34" charset="-122"/>
              </a:rPr>
              <a:t>Step 3</a:t>
            </a:r>
            <a:r>
              <a:rPr kumimoji="1" lang="zh-CN" altLang="en-US" sz="2400" dirty="0">
                <a:solidFill>
                  <a:schemeClr val="bg1"/>
                </a:solidFill>
                <a:latin typeface="微软雅黑" panose="020B0503020204020204" pitchFamily="34" charset="-122"/>
                <a:ea typeface="微软雅黑" panose="020B0503020204020204" pitchFamily="34" charset="-122"/>
              </a:rPr>
              <a:t>：</a:t>
            </a:r>
            <a:r>
              <a:rPr kumimoji="1" lang="en-US" altLang="zh-CN" sz="2400" dirty="0">
                <a:solidFill>
                  <a:schemeClr val="bg1"/>
                </a:solidFill>
                <a:latin typeface="微软雅黑" panose="020B0503020204020204" pitchFamily="34" charset="-122"/>
                <a:ea typeface="微软雅黑" panose="020B0503020204020204" pitchFamily="34" charset="-122"/>
              </a:rPr>
              <a:t>Android</a:t>
            </a:r>
            <a:r>
              <a:rPr kumimoji="1" lang="zh-CN" altLang="en-US" sz="2400" dirty="0">
                <a:solidFill>
                  <a:schemeClr val="bg1"/>
                </a:solidFill>
                <a:latin typeface="微软雅黑" panose="020B0503020204020204" pitchFamily="34" charset="-122"/>
                <a:ea typeface="微软雅黑" panose="020B0503020204020204" pitchFamily="34" charset="-122"/>
              </a:rPr>
              <a:t>端使用</a:t>
            </a:r>
            <a:r>
              <a:rPr kumimoji="1" lang="en-US" altLang="zh-CN" sz="2400" dirty="0" err="1">
                <a:solidFill>
                  <a:schemeClr val="bg1"/>
                </a:solidFill>
                <a:latin typeface="微软雅黑" panose="020B0503020204020204" pitchFamily="34" charset="-122"/>
                <a:ea typeface="微软雅黑" panose="020B0503020204020204" pitchFamily="34" charset="-122"/>
              </a:rPr>
              <a:t>wifiManager</a:t>
            </a:r>
            <a:r>
              <a:rPr kumimoji="1" lang="zh-CN" altLang="en-US" sz="2400" dirty="0">
                <a:solidFill>
                  <a:schemeClr val="bg1"/>
                </a:solidFill>
                <a:latin typeface="微软雅黑" panose="020B0503020204020204" pitchFamily="34" charset="-122"/>
                <a:ea typeface="微软雅黑" panose="020B0503020204020204" pitchFamily="34" charset="-122"/>
              </a:rPr>
              <a:t>接口</a:t>
            </a:r>
            <a:endParaRPr kumimoji="1" lang="zh-CN" altLang="en-US" sz="600"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xmlns="" id="{05351383-115A-4918-B70B-3C271DC2EE9B}"/>
              </a:ext>
            </a:extLst>
          </p:cNvPr>
          <p:cNvPicPr>
            <a:picLocks noChangeAspect="1"/>
          </p:cNvPicPr>
          <p:nvPr/>
        </p:nvPicPr>
        <p:blipFill>
          <a:blip r:embed="rId8"/>
          <a:stretch>
            <a:fillRect/>
          </a:stretch>
        </p:blipFill>
        <p:spPr>
          <a:xfrm>
            <a:off x="551405" y="1347112"/>
            <a:ext cx="6999777" cy="1743847"/>
          </a:xfrm>
          <a:prstGeom prst="rect">
            <a:avLst/>
          </a:prstGeom>
        </p:spPr>
      </p:pic>
      <p:sp>
        <p:nvSpPr>
          <p:cNvPr id="21" name="矩形 20">
            <a:extLst>
              <a:ext uri="{FF2B5EF4-FFF2-40B4-BE49-F238E27FC236}">
                <a16:creationId xmlns:a16="http://schemas.microsoft.com/office/drawing/2014/main" xmlns="" id="{CB866018-D5BF-47A3-B74D-B2CC9C4F0D37}"/>
              </a:ext>
            </a:extLst>
          </p:cNvPr>
          <p:cNvSpPr/>
          <p:nvPr/>
        </p:nvSpPr>
        <p:spPr>
          <a:xfrm>
            <a:off x="5931273" y="2950163"/>
            <a:ext cx="4178641" cy="662554"/>
          </a:xfrm>
          <a:prstGeom prst="rect">
            <a:avLst/>
          </a:prstGeom>
        </p:spPr>
        <p:txBody>
          <a:bodyPr wrap="square">
            <a:spAutoFit/>
          </a:bodyPr>
          <a:lstStyle/>
          <a:p>
            <a:pPr indent="171416">
              <a:lnSpc>
                <a:spcPct val="150000"/>
              </a:lnSpc>
            </a:pPr>
            <a:r>
              <a:rPr lang="zh-CN" altLang="en-US" sz="2800" dirty="0">
                <a:latin typeface="微软雅黑" panose="020B0503020204020204" pitchFamily="34" charset="-122"/>
                <a:ea typeface="微软雅黑" panose="020B0503020204020204" pitchFamily="34" charset="-122"/>
              </a:rPr>
              <a:t>创建配置文件</a:t>
            </a:r>
            <a:endParaRPr lang="en-US" altLang="zh-CN" sz="28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xmlns="" id="{7D2E360A-6064-4BEF-AEE3-2F25F8AE2FF2}"/>
              </a:ext>
            </a:extLst>
          </p:cNvPr>
          <p:cNvPicPr>
            <a:picLocks noChangeAspect="1"/>
          </p:cNvPicPr>
          <p:nvPr/>
        </p:nvPicPr>
        <p:blipFill>
          <a:blip r:embed="rId9"/>
          <a:stretch>
            <a:fillRect/>
          </a:stretch>
        </p:blipFill>
        <p:spPr>
          <a:xfrm>
            <a:off x="329722" y="3757296"/>
            <a:ext cx="8266667" cy="2838095"/>
          </a:xfrm>
          <a:prstGeom prst="rect">
            <a:avLst/>
          </a:prstGeom>
        </p:spPr>
      </p:pic>
    </p:spTree>
    <p:extLst>
      <p:ext uri="{BB962C8B-B14F-4D97-AF65-F5344CB8AC3E}">
        <p14:creationId xmlns:p14="http://schemas.microsoft.com/office/powerpoint/2010/main" val="18225278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800005" y="3152405"/>
            <a:ext cx="3401120" cy="492594"/>
          </a:xfrm>
        </p:spPr>
        <p:txBody>
          <a:bodyPr>
            <a:noAutofit/>
          </a:bodyPr>
          <a:lstStyle/>
          <a:p>
            <a:pPr algn="ctr">
              <a:lnSpc>
                <a:spcPts val="2885"/>
              </a:lnSpc>
            </a:pPr>
            <a:r>
              <a:rPr lang="zh-CN" altLang="en-US" sz="3000" dirty="0">
                <a:solidFill>
                  <a:srgbClr val="000000">
                    <a:alpha val="100000"/>
                  </a:srgbClr>
                </a:solidFill>
                <a:latin typeface="Alibaba PuHuiTi Regular" charset="-122"/>
                <a:ea typeface="Alibaba PuHuiTi Regular" charset="-122"/>
                <a:cs typeface="Alibaba PuHuiTi Regular" charset="-122"/>
              </a:rPr>
              <a:t>并发破译</a:t>
            </a:r>
          </a:p>
        </p:txBody>
      </p:sp>
      <p:cxnSp>
        <p:nvCxnSpPr>
          <p:cNvPr id="44" name="直接连接符 43">
            <a:extLst>
              <a:ext uri="{FF2B5EF4-FFF2-40B4-BE49-F238E27FC236}">
                <a16:creationId xmlns:a16="http://schemas.microsoft.com/office/drawing/2014/main" xmlns="" id="{55200430-2ECD-48E4-86E8-F9AAAD8E1D02}"/>
              </a:ext>
            </a:extLst>
          </p:cNvPr>
          <p:cNvCxnSpPr/>
          <p:nvPr/>
        </p:nvCxnSpPr>
        <p:spPr>
          <a:xfrm>
            <a:off x="2574015" y="2943041"/>
            <a:ext cx="3853100" cy="0"/>
          </a:xfrm>
          <a:prstGeom prst="line">
            <a:avLst/>
          </a:prstGeom>
          <a:ln>
            <a:solidFill>
              <a:srgbClr val="D61E42"/>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xmlns="" id="{04F69230-F3A6-4586-9371-A858F4763E9F}"/>
              </a:ext>
            </a:extLst>
          </p:cNvPr>
          <p:cNvSpPr txBox="1"/>
          <p:nvPr/>
        </p:nvSpPr>
        <p:spPr>
          <a:xfrm>
            <a:off x="4116759" y="2170931"/>
            <a:ext cx="767598" cy="667432"/>
          </a:xfrm>
          <a:prstGeom prst="rect">
            <a:avLst/>
          </a:prstGeom>
          <a:noFill/>
          <a:ln w="117475">
            <a:noFill/>
          </a:ln>
        </p:spPr>
        <p:txBody>
          <a:bodyPr wrap="none" lIns="68544" tIns="34272" rIns="68544" bIns="34272" numCol="1" rtlCol="0">
            <a:prstTxWarp prst="textPlain">
              <a:avLst/>
            </a:prstTxWarp>
            <a:spAutoFit/>
          </a:bodyPr>
          <a:lstStyle/>
          <a:p>
            <a:r>
              <a:rPr lang="en-US" altLang="zh-CN" sz="675" spc="75" dirty="0">
                <a:solidFill>
                  <a:schemeClr val="accent1">
                    <a:lumMod val="60000"/>
                    <a:lumOff val="40000"/>
                  </a:schemeClr>
                </a:solidFill>
                <a:latin typeface="Impact" panose="020B0806030902050204" pitchFamily="34" charset="0"/>
                <a:cs typeface="Arial" panose="020B0604020202020204" pitchFamily="34" charset="0"/>
              </a:rPr>
              <a:t>02</a:t>
            </a:r>
            <a:endParaRPr lang="zh-CN" altLang="en-US" sz="675" spc="75" dirty="0">
              <a:solidFill>
                <a:schemeClr val="accent1">
                  <a:lumMod val="60000"/>
                  <a:lumOff val="40000"/>
                </a:schemeClr>
              </a:solidFill>
              <a:latin typeface="Impact" panose="020B0806030902050204" pitchFamily="34" charset="0"/>
              <a:cs typeface="Arial" panose="020B0604020202020204" pitchFamily="34" charset="0"/>
            </a:endParaRPr>
          </a:p>
        </p:txBody>
      </p:sp>
      <p:sp>
        <p:nvSpPr>
          <p:cNvPr id="6" name="文本"/>
          <p:cNvSpPr txBox="1">
            <a:spLocks/>
          </p:cNvSpPr>
          <p:nvPr/>
        </p:nvSpPr>
        <p:spPr>
          <a:xfrm>
            <a:off x="3225520" y="3854362"/>
            <a:ext cx="2692959" cy="261812"/>
          </a:xfrm>
          <a:prstGeom prst="rect">
            <a:avLst/>
          </a:prstGeom>
        </p:spPr>
        <p:txBody>
          <a:bodyPr vert="horz" lIns="0" tIns="0" rIns="0" bIns="0" rtlCol="0" anchor="ctr">
            <a:noAutofit/>
          </a:bodyPr>
          <a:lstStyle>
            <a:lvl1pPr algn="ctr" defTabSz="2176299" rtl="0" eaLnBrk="1" latinLnBrk="0" hangingPunct="1">
              <a:spcBef>
                <a:spcPct val="0"/>
              </a:spcBef>
              <a:buNone/>
              <a:defRPr sz="10400" kern="1200">
                <a:solidFill>
                  <a:schemeClr val="tx1"/>
                </a:solidFill>
                <a:latin typeface="+mj-lt"/>
                <a:ea typeface="+mj-ea"/>
                <a:cs typeface="+mj-cs"/>
              </a:defRPr>
            </a:lvl1pPr>
          </a:lstStyle>
          <a:p>
            <a:pPr defTabSz="815929">
              <a:lnSpc>
                <a:spcPts val="1720"/>
              </a:lnSpc>
              <a:defRPr/>
            </a:pPr>
            <a:r>
              <a:rPr lang="en-US" altLang="zh-CN" sz="1600" dirty="0">
                <a:solidFill>
                  <a:srgbClr val="000000">
                    <a:alpha val="100000"/>
                  </a:srgbClr>
                </a:solidFill>
                <a:latin typeface="Noto Sans S Chinese DemiLight" charset="-122"/>
                <a:ea typeface="Noto Sans S Chinese DemiLight" charset="-122"/>
                <a:cs typeface="Noto Sans S Chinese DemiLight" charset="-122"/>
              </a:rPr>
              <a:t>Concurrent Cracking</a:t>
            </a:r>
            <a:endParaRPr kumimoji="1" lang="zh-CN" altLang="en-US" sz="600" dirty="0">
              <a:solidFill>
                <a:srgbClr val="000000"/>
              </a:solidFill>
              <a:latin typeface="Calibri"/>
              <a:ea typeface="宋体"/>
            </a:endParaRPr>
          </a:p>
          <a:p>
            <a:pPr defTabSz="815929">
              <a:lnSpc>
                <a:spcPts val="1720"/>
              </a:lnSpc>
              <a:defRPr/>
            </a:pPr>
            <a:endParaRPr kumimoji="1" lang="zh-CN" altLang="en-US" sz="1500" dirty="0">
              <a:solidFill>
                <a:srgbClr val="000000"/>
              </a:solidFill>
              <a:latin typeface="Calibri"/>
              <a:ea typeface="宋体"/>
            </a:endParaRPr>
          </a:p>
        </p:txBody>
      </p:sp>
    </p:spTree>
    <p:extLst>
      <p:ext uri="{BB962C8B-B14F-4D97-AF65-F5344CB8AC3E}">
        <p14:creationId xmlns:p14="http://schemas.microsoft.com/office/powerpoint/2010/main" val="11878613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32" y="1033113"/>
            <a:ext cx="9318852" cy="451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descr="Picture"/>
          <p:cNvPicPr>
            <a:picLocks noChangeAspect="1"/>
          </p:cNvPicPr>
          <p:nvPr/>
        </p:nvPicPr>
        <p:blipFill>
          <a:blip r:embed="rId4" cstate="print"/>
          <a:stretch>
            <a:fillRect/>
          </a:stretch>
        </p:blipFill>
        <p:spPr>
          <a:xfrm>
            <a:off x="7647912" y="523461"/>
            <a:ext cx="212804" cy="212815"/>
          </a:xfrm>
          <a:prstGeom prst="rect">
            <a:avLst/>
          </a:prstGeom>
        </p:spPr>
      </p:pic>
      <p:pic>
        <p:nvPicPr>
          <p:cNvPr id="4" name="Picture" descr="Picture"/>
          <p:cNvPicPr>
            <a:picLocks noChangeAspect="1"/>
          </p:cNvPicPr>
          <p:nvPr/>
        </p:nvPicPr>
        <p:blipFill>
          <a:blip r:embed="rId5" cstate="print"/>
          <a:stretch>
            <a:fillRect/>
          </a:stretch>
        </p:blipFill>
        <p:spPr>
          <a:xfrm>
            <a:off x="8031604" y="523460"/>
            <a:ext cx="212804" cy="212815"/>
          </a:xfrm>
          <a:prstGeom prst="rect">
            <a:avLst/>
          </a:prstGeom>
        </p:spPr>
      </p:pic>
      <p:pic>
        <p:nvPicPr>
          <p:cNvPr id="5" name="Picture" descr="Picture"/>
          <p:cNvPicPr>
            <a:picLocks noChangeAspect="1"/>
          </p:cNvPicPr>
          <p:nvPr/>
        </p:nvPicPr>
        <p:blipFill>
          <a:blip r:embed="rId6" cstate="print"/>
          <a:stretch>
            <a:fillRect/>
          </a:stretch>
        </p:blipFill>
        <p:spPr>
          <a:xfrm>
            <a:off x="8415858" y="523460"/>
            <a:ext cx="212804" cy="212815"/>
          </a:xfrm>
          <a:prstGeom prst="rect">
            <a:avLst/>
          </a:prstGeom>
        </p:spPr>
      </p:pic>
      <p:sp>
        <p:nvSpPr>
          <p:cNvPr id="15" name="文本"/>
          <p:cNvSpPr txBox="1">
            <a:spLocks/>
          </p:cNvSpPr>
          <p:nvPr/>
        </p:nvSpPr>
        <p:spPr>
          <a:xfrm>
            <a:off x="251520" y="-5816"/>
            <a:ext cx="5256584" cy="1058552"/>
          </a:xfrm>
          <a:prstGeom prst="rect">
            <a:avLst/>
          </a:prstGeom>
        </p:spPr>
        <p:txBody>
          <a:bodyPr vert="horz" lIns="0" tIns="0" rIns="0" bIns="0" rtlCol="0" anchor="ctr">
            <a:noAutofit/>
          </a:bodyPr>
          <a:lstStyle>
            <a:lvl1pPr algn="ctr" defTabSz="913417" rtl="0" eaLnBrk="1" latinLnBrk="0" hangingPunct="1">
              <a:spcBef>
                <a:spcPct val="0"/>
              </a:spcBef>
              <a:buNone/>
              <a:defRPr sz="4400" kern="1200">
                <a:solidFill>
                  <a:schemeClr val="tx1"/>
                </a:solidFill>
                <a:latin typeface="+mj-lt"/>
                <a:ea typeface="+mj-ea"/>
                <a:cs typeface="+mj-cs"/>
              </a:defRPr>
            </a:lvl1pPr>
          </a:lstStyle>
          <a:p>
            <a:pPr algn="l" defTabSz="685183">
              <a:lnSpc>
                <a:spcPts val="3228"/>
              </a:lnSpc>
            </a:pPr>
            <a:r>
              <a:rPr lang="en-US" altLang="zh-CN" sz="3200" spc="75" dirty="0">
                <a:latin typeface="Times New Roman" panose="02020603050405020304" pitchFamily="18" charset="0"/>
                <a:ea typeface="微软雅黑" panose="020B0503020204020204" pitchFamily="34" charset="-122"/>
                <a:cs typeface="Times New Roman" panose="02020603050405020304" pitchFamily="18" charset="0"/>
              </a:rPr>
              <a:t>Concurrent Programming</a:t>
            </a:r>
            <a:endParaRPr lang="zh-CN" altLang="en-US" sz="3200" spc="75"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
          <p:cNvSpPr txBox="1">
            <a:spLocks/>
          </p:cNvSpPr>
          <p:nvPr/>
        </p:nvSpPr>
        <p:spPr>
          <a:xfrm>
            <a:off x="323528" y="1484784"/>
            <a:ext cx="8640960" cy="5229200"/>
          </a:xfrm>
          <a:prstGeom prst="rect">
            <a:avLst/>
          </a:prstGeom>
        </p:spPr>
        <p:txBody>
          <a:bodyPr vert="horz" lIns="0" tIns="0" rIns="0" bIns="0" rtlCol="0" anchor="ctr">
            <a:noAutofit/>
          </a:bodyPr>
          <a:lstStyle>
            <a:lvl1pPr algn="ctr" defTabSz="913417" rtl="0" eaLnBrk="1" latinLnBrk="0" hangingPunct="1">
              <a:spcBef>
                <a:spcPct val="0"/>
              </a:spcBef>
              <a:buNone/>
              <a:defRPr sz="4400" kern="1200">
                <a:solidFill>
                  <a:schemeClr val="tx1"/>
                </a:solidFill>
                <a:latin typeface="+mj-lt"/>
                <a:ea typeface="+mj-ea"/>
                <a:cs typeface="+mj-cs"/>
              </a:defRPr>
            </a:lvl1pPr>
          </a:lstStyle>
          <a:p>
            <a:pPr algn="l">
              <a:lnSpc>
                <a:spcPct val="200000"/>
              </a:lnSpc>
            </a:pPr>
            <a:r>
              <a:rPr lang="zh-CN" altLang="en-US" sz="1600" b="1" dirty="0">
                <a:latin typeface="微软雅黑" panose="020B0503020204020204" pitchFamily="34" charset="-122"/>
                <a:ea typeface="微软雅黑" panose="020B0503020204020204" pitchFamily="34" charset="-122"/>
                <a:cs typeface="+mn-cs"/>
              </a:rPr>
              <a:t>多线程</a:t>
            </a:r>
            <a:r>
              <a:rPr lang="zh-CN" altLang="en-US" sz="1600" dirty="0">
                <a:latin typeface="微软雅黑" panose="020B0503020204020204" pitchFamily="34" charset="-122"/>
                <a:ea typeface="微软雅黑" panose="020B0503020204020204" pitchFamily="34" charset="-122"/>
                <a:cs typeface="+mn-cs"/>
              </a:rPr>
              <a:t>类似于同时执行多个程序，多线程运行有如下优点：</a:t>
            </a:r>
            <a:endParaRPr lang="en-US" altLang="zh-CN" sz="1600" dirty="0">
              <a:latin typeface="微软雅黑" panose="020B0503020204020204" pitchFamily="34" charset="-122"/>
              <a:ea typeface="微软雅黑" panose="020B0503020204020204" pitchFamily="34" charset="-122"/>
              <a:cs typeface="+mn-cs"/>
            </a:endParaRPr>
          </a:p>
          <a:p>
            <a:pPr algn="l">
              <a:lnSpc>
                <a:spcPct val="200000"/>
              </a:lnSpc>
            </a:pPr>
            <a:endParaRPr lang="zh-CN" altLang="en-US" sz="1600" dirty="0">
              <a:latin typeface="微软雅黑" panose="020B0503020204020204" pitchFamily="34" charset="-122"/>
              <a:ea typeface="微软雅黑" panose="020B0503020204020204" pitchFamily="34" charset="-122"/>
              <a:cs typeface="+mn-cs"/>
            </a:endParaRPr>
          </a:p>
          <a:p>
            <a:pPr marL="285750" indent="-285750" algn="l">
              <a:lnSpc>
                <a:spcPct val="20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加快程序的运行速度</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cs typeface="+mn-cs"/>
            </a:endParaRPr>
          </a:p>
          <a:p>
            <a:pPr marL="285750" indent="-285750" algn="l">
              <a:lnSpc>
                <a:spcPct val="20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cs typeface="+mn-cs"/>
              </a:rPr>
              <a:t>使用</a:t>
            </a:r>
            <a:r>
              <a:rPr lang="zh-CN" altLang="en-US" sz="1600" dirty="0">
                <a:latin typeface="微软雅黑" panose="020B0503020204020204" pitchFamily="34" charset="-122"/>
                <a:ea typeface="微软雅黑" panose="020B0503020204020204" pitchFamily="34" charset="-122"/>
                <a:cs typeface="+mn-cs"/>
              </a:rPr>
              <a:t>线程可以把占据长时间的程序中的任务放到后台去处理。</a:t>
            </a:r>
          </a:p>
          <a:p>
            <a:pPr marL="285750" indent="-285750" algn="l">
              <a:lnSpc>
                <a:spcPct val="20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mn-cs"/>
              </a:rPr>
              <a:t>用户界面可以</a:t>
            </a:r>
            <a:r>
              <a:rPr lang="zh-CN" altLang="en-US" sz="1600" dirty="0" smtClean="0">
                <a:latin typeface="微软雅黑" panose="020B0503020204020204" pitchFamily="34" charset="-122"/>
                <a:ea typeface="微软雅黑" panose="020B0503020204020204" pitchFamily="34" charset="-122"/>
                <a:cs typeface="+mn-cs"/>
              </a:rPr>
              <a:t>更具交互性，</a:t>
            </a:r>
            <a:r>
              <a:rPr lang="zh-CN" altLang="en-US" sz="1600" dirty="0">
                <a:latin typeface="微软雅黑" panose="020B0503020204020204" pitchFamily="34" charset="-122"/>
                <a:ea typeface="微软雅黑" panose="020B0503020204020204" pitchFamily="34" charset="-122"/>
                <a:cs typeface="+mn-cs"/>
              </a:rPr>
              <a:t>比如用户点击了一个按钮去触发某些事件的处理，可以弹出一个进度条来显示处理的进度。</a:t>
            </a:r>
          </a:p>
          <a:p>
            <a:pPr marL="285750" indent="-285750" algn="l">
              <a:lnSpc>
                <a:spcPct val="20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cs typeface="+mn-cs"/>
              </a:rPr>
              <a:t>在</a:t>
            </a:r>
            <a:r>
              <a:rPr lang="zh-CN" altLang="en-US" sz="1600" dirty="0">
                <a:latin typeface="微软雅黑" panose="020B0503020204020204" pitchFamily="34" charset="-122"/>
                <a:ea typeface="微软雅黑" panose="020B0503020204020204" pitchFamily="34" charset="-122"/>
                <a:cs typeface="+mn-cs"/>
              </a:rPr>
              <a:t>一些等待的任务实现上如用户输入、文件读写和网络收发数据等，线程就比较有用了。在这种情况下我们可以释放一些珍贵的资源</a:t>
            </a:r>
            <a:r>
              <a:rPr lang="zh-CN" altLang="en-US" sz="1600" dirty="0" smtClean="0">
                <a:latin typeface="微软雅黑" panose="020B0503020204020204" pitchFamily="34" charset="-122"/>
                <a:ea typeface="微软雅黑" panose="020B0503020204020204" pitchFamily="34" charset="-122"/>
                <a:cs typeface="+mn-cs"/>
              </a:rPr>
              <a:t>如</a:t>
            </a:r>
            <a:r>
              <a:rPr lang="en-US" altLang="zh-CN" sz="1600" dirty="0" smtClean="0">
                <a:latin typeface="微软雅黑" panose="020B0503020204020204" pitchFamily="34" charset="-122"/>
                <a:ea typeface="微软雅黑" panose="020B0503020204020204" pitchFamily="34" charset="-122"/>
                <a:cs typeface="+mn-cs"/>
              </a:rPr>
              <a:t>CPU</a:t>
            </a:r>
            <a:r>
              <a:rPr lang="zh-CN" altLang="en-US" sz="1600" dirty="0" smtClean="0">
                <a:latin typeface="微软雅黑" panose="020B0503020204020204" pitchFamily="34" charset="-122"/>
                <a:ea typeface="微软雅黑" panose="020B0503020204020204" pitchFamily="34" charset="-122"/>
                <a:cs typeface="+mn-cs"/>
              </a:rPr>
              <a:t>等等</a:t>
            </a:r>
            <a:r>
              <a:rPr lang="zh-CN" altLang="en-US" sz="1600" dirty="0">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16652871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781411"/>
            <a:ext cx="1760409" cy="567469"/>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lang="en-US" altLang="zh-CN" sz="2200" b="1" dirty="0">
                <a:solidFill>
                  <a:prstClr val="white"/>
                </a:solidFill>
                <a:ea typeface="Alibaba PuHuiTi Regular" charset="-122"/>
              </a:rPr>
              <a:t>Python</a:t>
            </a:r>
          </a:p>
          <a:p>
            <a:pPr algn="l">
              <a:lnSpc>
                <a:spcPts val="2883"/>
              </a:lnSpc>
            </a:pPr>
            <a:r>
              <a:rPr kumimoji="1" lang="zh-CN" altLang="en-US" sz="2200" b="1" dirty="0">
                <a:solidFill>
                  <a:prstClr val="white"/>
                </a:solidFill>
                <a:ea typeface="Alibaba PuHuiTi Regular" charset="-122"/>
              </a:rPr>
              <a:t>多线程编程</a:t>
            </a:r>
            <a:endParaRPr kumimoji="1" lang="zh-CN" altLang="en-US" sz="6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32656"/>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sp>
        <p:nvSpPr>
          <p:cNvPr id="19" name="文本框 18">
            <a:extLst>
              <a:ext uri="{FF2B5EF4-FFF2-40B4-BE49-F238E27FC236}">
                <a16:creationId xmlns:a16="http://schemas.microsoft.com/office/drawing/2014/main" xmlns="" id="{12F2F4D8-87EA-4EE6-BE0D-28F805836343}"/>
              </a:ext>
            </a:extLst>
          </p:cNvPr>
          <p:cNvSpPr txBox="1"/>
          <p:nvPr/>
        </p:nvSpPr>
        <p:spPr>
          <a:xfrm>
            <a:off x="1079917" y="308002"/>
            <a:ext cx="4140155" cy="384694"/>
          </a:xfrm>
          <a:prstGeom prst="rect">
            <a:avLst/>
          </a:prstGeom>
          <a:noFill/>
        </p:spPr>
        <p:txBody>
          <a:bodyPr wrap="square" lIns="45697" tIns="22847" rIns="45697" bIns="22847" rtlCol="0">
            <a:spAutoFit/>
          </a:bodyPr>
          <a:lstStyle/>
          <a:p>
            <a:pPr defTabSz="1087606"/>
            <a:r>
              <a:rPr lang="en-US" altLang="zh-CN" sz="2200" b="1" dirty="0">
                <a:solidFill>
                  <a:prstClr val="black">
                    <a:lumMod val="85000"/>
                    <a:lumOff val="15000"/>
                  </a:prstClr>
                </a:solidFill>
                <a:latin typeface="微软雅黑" panose="020B0503020204020204" pitchFamily="34" charset="-122"/>
                <a:ea typeface="微软雅黑" panose="020B0503020204020204" pitchFamily="34" charset="-122"/>
              </a:rPr>
              <a:t>threading</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rPr>
              <a:t>标准库</a:t>
            </a:r>
          </a:p>
        </p:txBody>
      </p:sp>
      <p:sp>
        <p:nvSpPr>
          <p:cNvPr id="20" name="文本框 19">
            <a:extLst>
              <a:ext uri="{FF2B5EF4-FFF2-40B4-BE49-F238E27FC236}">
                <a16:creationId xmlns:a16="http://schemas.microsoft.com/office/drawing/2014/main" xmlns="" id="{208CD073-B16A-4072-BFDA-5C0085FC69BA}"/>
              </a:ext>
            </a:extLst>
          </p:cNvPr>
          <p:cNvSpPr txBox="1"/>
          <p:nvPr/>
        </p:nvSpPr>
        <p:spPr>
          <a:xfrm>
            <a:off x="1058276" y="692696"/>
            <a:ext cx="3081676" cy="415472"/>
          </a:xfrm>
          <a:prstGeom prst="rect">
            <a:avLst/>
          </a:prstGeom>
          <a:noFill/>
        </p:spPr>
        <p:txBody>
          <a:bodyPr wrap="square" lIns="45697" tIns="22847" rIns="45697" bIns="22847" rtlCol="0">
            <a:spAutoFit/>
          </a:bodyPr>
          <a:lstStyle/>
          <a:p>
            <a:pPr defTabSz="1087606"/>
            <a:r>
              <a:rPr lang="en-US" altLang="zh-CN" sz="2400" b="1" dirty="0">
                <a:solidFill>
                  <a:srgbClr val="FA961E"/>
                </a:solidFill>
                <a:effectLst>
                  <a:outerShdw blurRad="38100" dist="38100" dir="2700000" algn="tl">
                    <a:srgbClr val="000000">
                      <a:alpha val="43137"/>
                    </a:srgbClr>
                  </a:outerShdw>
                </a:effectLst>
                <a:latin typeface="Ink Free" panose="03080402000500000000" pitchFamily="66" charset="0"/>
              </a:rPr>
              <a:t>Towards </a:t>
            </a:r>
            <a:r>
              <a:rPr lang="en-US" altLang="zh-CN" sz="2400" b="1" dirty="0" err="1">
                <a:solidFill>
                  <a:srgbClr val="FA961E"/>
                </a:solidFill>
                <a:effectLst>
                  <a:outerShdw blurRad="38100" dist="38100" dir="2700000" algn="tl">
                    <a:srgbClr val="000000">
                      <a:alpha val="43137"/>
                    </a:srgbClr>
                  </a:outerShdw>
                </a:effectLst>
                <a:latin typeface="Ink Free" panose="03080402000500000000" pitchFamily="66" charset="0"/>
              </a:rPr>
              <a:t>Coucurrent</a:t>
            </a:r>
            <a:r>
              <a:rPr lang="en-US" altLang="zh-CN" sz="2400" b="1" dirty="0">
                <a:solidFill>
                  <a:srgbClr val="FA961E"/>
                </a:solidFill>
                <a:effectLst>
                  <a:outerShdw blurRad="38100" dist="38100" dir="2700000" algn="tl">
                    <a:srgbClr val="000000">
                      <a:alpha val="43137"/>
                    </a:srgbClr>
                  </a:outerShdw>
                </a:effectLst>
                <a:latin typeface="Ink Free" panose="03080402000500000000" pitchFamily="66" charset="0"/>
              </a:rPr>
              <a:t> Programming</a:t>
            </a:r>
            <a:endParaRPr lang="zh-CN" altLang="en-US" sz="2400" b="1" dirty="0">
              <a:solidFill>
                <a:srgbClr val="FA961E"/>
              </a:solidFill>
              <a:effectLst>
                <a:outerShdw blurRad="38100" dist="38100" dir="2700000" algn="tl">
                  <a:srgbClr val="000000">
                    <a:alpha val="43137"/>
                  </a:srgbClr>
                </a:outerShdw>
              </a:effectLst>
              <a:latin typeface="Ink Free" panose="03080402000500000000" pitchFamily="66" charset="0"/>
            </a:endParaRPr>
          </a:p>
        </p:txBody>
      </p:sp>
      <p:cxnSp>
        <p:nvCxnSpPr>
          <p:cNvPr id="7" name="直接连接符 6">
            <a:extLst>
              <a:ext uri="{FF2B5EF4-FFF2-40B4-BE49-F238E27FC236}">
                <a16:creationId xmlns:a16="http://schemas.microsoft.com/office/drawing/2014/main" xmlns="" id="{4A746F16-E3FE-47AA-89A1-4B19A39B21D8}"/>
              </a:ext>
            </a:extLst>
          </p:cNvPr>
          <p:cNvCxnSpPr>
            <a:cxnSpLocks/>
          </p:cNvCxnSpPr>
          <p:nvPr/>
        </p:nvCxnSpPr>
        <p:spPr>
          <a:xfrm flipH="1">
            <a:off x="968816" y="1388409"/>
            <a:ext cx="2" cy="5136935"/>
          </a:xfrm>
          <a:prstGeom prst="line">
            <a:avLst/>
          </a:prstGeom>
          <a:ln w="57150">
            <a:solidFill>
              <a:schemeClr val="accent6">
                <a:lumMod val="7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xmlns="" id="{71514223-1C0C-4393-BF15-7BC1FA34800B}"/>
              </a:ext>
            </a:extLst>
          </p:cNvPr>
          <p:cNvGrpSpPr/>
          <p:nvPr/>
        </p:nvGrpSpPr>
        <p:grpSpPr>
          <a:xfrm>
            <a:off x="827584" y="1268760"/>
            <a:ext cx="5544615" cy="1323439"/>
            <a:chOff x="2365376" y="2758923"/>
            <a:chExt cx="8621326" cy="2429620"/>
          </a:xfrm>
        </p:grpSpPr>
        <p:sp>
          <p:nvSpPr>
            <p:cNvPr id="3" name="文本框 2">
              <a:extLst>
                <a:ext uri="{FF2B5EF4-FFF2-40B4-BE49-F238E27FC236}">
                  <a16:creationId xmlns:a16="http://schemas.microsoft.com/office/drawing/2014/main" xmlns="" id="{0F48972E-634A-48AA-BDE2-497260922D5E}"/>
                </a:ext>
              </a:extLst>
            </p:cNvPr>
            <p:cNvSpPr txBox="1"/>
            <p:nvPr/>
          </p:nvSpPr>
          <p:spPr>
            <a:xfrm>
              <a:off x="3209836" y="2758923"/>
              <a:ext cx="7776866" cy="2429620"/>
            </a:xfrm>
            <a:prstGeom prst="rect">
              <a:avLst/>
            </a:prstGeom>
            <a:noFill/>
          </p:spPr>
          <p:txBody>
            <a:bodyPr wrap="square" rtlCol="0">
              <a:spAutoFit/>
            </a:bodyPr>
            <a:lstStyle/>
            <a:p>
              <a:pPr defTabSz="1087606"/>
              <a:r>
                <a:rPr lang="en-US" altLang="zh-CN"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Python3</a:t>
              </a:r>
              <a:r>
                <a:rPr lang="zh-CN" altLang="en-US"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通过两个标准库</a:t>
              </a:r>
              <a:r>
                <a:rPr lang="en-US" altLang="zh-CN"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_thread</a:t>
              </a:r>
              <a:r>
                <a:rPr lang="zh-CN" altLang="en-US"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和</a:t>
              </a:r>
              <a:r>
                <a:rPr lang="en-US" altLang="zh-CN"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threading</a:t>
              </a:r>
              <a:r>
                <a:rPr lang="zh-CN" altLang="en-US"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提供对多线程的支持，</a:t>
              </a:r>
              <a:r>
                <a:rPr lang="en-US" altLang="zh-CN"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_thread</a:t>
              </a:r>
              <a:r>
                <a:rPr lang="zh-CN" altLang="en-US"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仅提供低级别的、原始的线程以及一个简单的锁，</a:t>
              </a:r>
              <a:r>
                <a:rPr lang="en-US" altLang="zh-CN"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threading </a:t>
              </a:r>
              <a:r>
                <a:rPr lang="zh-CN" altLang="en-US"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模块的功能更加强大</a:t>
              </a:r>
            </a:p>
          </p:txBody>
        </p:sp>
        <p:pic>
          <p:nvPicPr>
            <p:cNvPr id="22" name="Picture" descr="Picture">
              <a:extLst>
                <a:ext uri="{FF2B5EF4-FFF2-40B4-BE49-F238E27FC236}">
                  <a16:creationId xmlns:a16="http://schemas.microsoft.com/office/drawing/2014/main" xmlns="" id="{870DF9E4-337E-4BF4-9323-D0DDF112AC23}"/>
                </a:ext>
              </a:extLst>
            </p:cNvPr>
            <p:cNvPicPr>
              <a:picLocks noChangeAspect="1"/>
            </p:cNvPicPr>
            <p:nvPr/>
          </p:nvPicPr>
          <p:blipFill>
            <a:blip r:embed="rId9" cstate="print">
              <a:alphaModFix/>
            </a:blip>
            <a:stretch>
              <a:fillRect/>
            </a:stretch>
          </p:blipFill>
          <p:spPr>
            <a:xfrm>
              <a:off x="2365376" y="2830357"/>
              <a:ext cx="564988" cy="565017"/>
            </a:xfrm>
            <a:prstGeom prst="rect">
              <a:avLst/>
            </a:prstGeom>
          </p:spPr>
        </p:pic>
      </p:grpSp>
      <p:grpSp>
        <p:nvGrpSpPr>
          <p:cNvPr id="31" name="组合 30">
            <a:extLst>
              <a:ext uri="{FF2B5EF4-FFF2-40B4-BE49-F238E27FC236}">
                <a16:creationId xmlns:a16="http://schemas.microsoft.com/office/drawing/2014/main" xmlns="" id="{7F9CC9EE-F077-43BE-9E69-239BA6122C7B}"/>
              </a:ext>
            </a:extLst>
          </p:cNvPr>
          <p:cNvGrpSpPr/>
          <p:nvPr/>
        </p:nvGrpSpPr>
        <p:grpSpPr>
          <a:xfrm>
            <a:off x="827584" y="2601717"/>
            <a:ext cx="5976664" cy="4093428"/>
            <a:chOff x="2365376" y="2758923"/>
            <a:chExt cx="11954366" cy="8187810"/>
          </a:xfrm>
        </p:grpSpPr>
        <p:sp>
          <p:nvSpPr>
            <p:cNvPr id="32" name="文本框 31">
              <a:extLst>
                <a:ext uri="{FF2B5EF4-FFF2-40B4-BE49-F238E27FC236}">
                  <a16:creationId xmlns:a16="http://schemas.microsoft.com/office/drawing/2014/main" xmlns="" id="{EC2FB5D2-B85E-42A7-ADEB-2AC9BA95CD2A}"/>
                </a:ext>
              </a:extLst>
            </p:cNvPr>
            <p:cNvSpPr txBox="1"/>
            <p:nvPr/>
          </p:nvSpPr>
          <p:spPr>
            <a:xfrm>
              <a:off x="3567556" y="2758923"/>
              <a:ext cx="10752186" cy="8187810"/>
            </a:xfrm>
            <a:prstGeom prst="rect">
              <a:avLst/>
            </a:prstGeom>
            <a:noFill/>
          </p:spPr>
          <p:txBody>
            <a:bodyPr wrap="square" rtlCol="0">
              <a:spAutoFit/>
            </a:bodyPr>
            <a:lstStyle/>
            <a:p>
              <a:pPr defTabSz="1087606"/>
              <a:r>
                <a:rPr lang="en-US" altLang="zh-CN"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run(): </a:t>
              </a:r>
              <a:r>
                <a:rPr lang="zh-CN" altLang="en-US"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用以表示线程活动的方法</a:t>
              </a:r>
              <a:endParaRPr lang="en-US" altLang="zh-CN"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defTabSz="1087606"/>
              <a:endParaRPr lang="zh-CN" altLang="en-US"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defTabSz="1087606"/>
              <a:r>
                <a:rPr lang="en-US" altLang="zh-CN"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start():</a:t>
              </a:r>
              <a:r>
                <a:rPr lang="zh-CN" altLang="en-US"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启动线程活动</a:t>
              </a:r>
              <a:endParaRPr lang="en-US" altLang="zh-CN"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defTabSz="1087606"/>
              <a:endParaRPr lang="zh-CN" altLang="en-US" sz="2000" dirty="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defTabSz="1087606"/>
              <a:r>
                <a:rPr lang="en-US" altLang="zh-CN" sz="20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join([time]): </a:t>
              </a:r>
              <a:r>
                <a:rPr lang="zh-CN" altLang="en-US" sz="20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等待至线程中止。这阻塞调用线程直至线程的调用中止、正常退出、抛出未处理的异常或者是可选的超时发生</a:t>
              </a:r>
              <a:endParaRPr lang="en-US" altLang="zh-CN" sz="20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defTabSz="1087606"/>
              <a:endParaRPr lang="zh-CN" altLang="en-US"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defTabSz="1087606"/>
              <a:r>
                <a:rPr lang="en-US" altLang="zh-CN" sz="2000" dirty="0" err="1">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isAlive</a:t>
              </a:r>
              <a:r>
                <a:rPr lang="en-US" altLang="zh-CN"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a:t>
              </a:r>
              <a:r>
                <a:rPr lang="zh-CN" altLang="en-US"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返回线程是否活动的</a:t>
              </a:r>
              <a:endParaRPr lang="en-US" altLang="zh-CN"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defTabSz="1087606"/>
              <a:endParaRPr lang="zh-CN" altLang="en-US"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defTabSz="1087606"/>
              <a:r>
                <a:rPr lang="en-US" altLang="zh-CN" sz="2000" dirty="0" err="1">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getName</a:t>
              </a:r>
              <a:r>
                <a:rPr lang="en-US" altLang="zh-CN"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a:t>
              </a:r>
              <a:r>
                <a:rPr lang="zh-CN" altLang="en-US"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返回线程名</a:t>
              </a:r>
              <a:endParaRPr lang="en-US" altLang="zh-CN"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defTabSz="1087606"/>
              <a:endParaRPr lang="zh-CN" altLang="en-US"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defTabSz="1087606"/>
              <a:r>
                <a:rPr lang="en-US" altLang="zh-CN" sz="2000" dirty="0" err="1">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setName</a:t>
              </a:r>
              <a:r>
                <a:rPr lang="en-US" altLang="zh-CN"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a:t>
              </a:r>
              <a:r>
                <a:rPr lang="zh-CN" altLang="en-US" sz="2000" dirty="0">
                  <a:solidFill>
                    <a:prstClr val="black">
                      <a:lumMod val="75000"/>
                      <a:lumOff val="25000"/>
                    </a:prst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设置线程名</a:t>
              </a:r>
            </a:p>
          </p:txBody>
        </p:sp>
        <p:pic>
          <p:nvPicPr>
            <p:cNvPr id="33" name="Picture" descr="Picture">
              <a:extLst>
                <a:ext uri="{FF2B5EF4-FFF2-40B4-BE49-F238E27FC236}">
                  <a16:creationId xmlns:a16="http://schemas.microsoft.com/office/drawing/2014/main" xmlns="" id="{419353D6-3230-42E5-B727-4D3BE30332E0}"/>
                </a:ext>
              </a:extLst>
            </p:cNvPr>
            <p:cNvPicPr>
              <a:picLocks noChangeAspect="1"/>
            </p:cNvPicPr>
            <p:nvPr/>
          </p:nvPicPr>
          <p:blipFill>
            <a:blip r:embed="rId9" cstate="print">
              <a:alphaModFix/>
            </a:blip>
            <a:stretch>
              <a:fillRect/>
            </a:stretch>
          </p:blipFill>
          <p:spPr>
            <a:xfrm>
              <a:off x="2365376" y="3073206"/>
              <a:ext cx="564987" cy="565018"/>
            </a:xfrm>
            <a:prstGeom prst="rect">
              <a:avLst/>
            </a:prstGeom>
          </p:spPr>
        </p:pic>
      </p:grpSp>
      <p:pic>
        <p:nvPicPr>
          <p:cNvPr id="42" name="Picture" descr="Picture">
            <a:extLst>
              <a:ext uri="{FF2B5EF4-FFF2-40B4-BE49-F238E27FC236}">
                <a16:creationId xmlns:a16="http://schemas.microsoft.com/office/drawing/2014/main" xmlns="" id="{F4F0C639-0FB0-46E1-90A9-83C562105013}"/>
              </a:ext>
            </a:extLst>
          </p:cNvPr>
          <p:cNvPicPr>
            <a:picLocks noChangeAspect="1"/>
          </p:cNvPicPr>
          <p:nvPr/>
        </p:nvPicPr>
        <p:blipFill>
          <a:blip r:embed="rId9" cstate="print">
            <a:alphaModFix/>
          </a:blip>
          <a:stretch>
            <a:fillRect/>
          </a:stretch>
        </p:blipFill>
        <p:spPr>
          <a:xfrm>
            <a:off x="827582" y="4468453"/>
            <a:ext cx="282469" cy="282476"/>
          </a:xfrm>
          <a:prstGeom prst="rect">
            <a:avLst/>
          </a:prstGeom>
        </p:spPr>
      </p:pic>
    </p:spTree>
    <p:extLst>
      <p:ext uri="{BB962C8B-B14F-4D97-AF65-F5344CB8AC3E}">
        <p14:creationId xmlns:p14="http://schemas.microsoft.com/office/powerpoint/2010/main" val="946865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162514"/>
            <a:ext cx="9318730" cy="602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3" name="Picture" descr="Picture"/>
          <p:cNvPicPr>
            <a:picLocks noChangeAspect="1"/>
          </p:cNvPicPr>
          <p:nvPr/>
        </p:nvPicPr>
        <p:blipFill>
          <a:blip r:embed="rId3" cstate="print">
            <a:alphaModFix/>
          </a:blip>
          <a:stretch>
            <a:fillRect/>
          </a:stretch>
        </p:blipFill>
        <p:spPr>
          <a:xfrm rot="10800000">
            <a:off x="4600560" y="237861"/>
            <a:ext cx="523049" cy="603926"/>
          </a:xfrm>
          <a:prstGeom prst="rect">
            <a:avLst/>
          </a:prstGeom>
        </p:spPr>
      </p:pic>
      <p:pic>
        <p:nvPicPr>
          <p:cNvPr id="2811" name="Picture" descr="Picture"/>
          <p:cNvPicPr>
            <a:picLocks noChangeAspect="1"/>
          </p:cNvPicPr>
          <p:nvPr/>
        </p:nvPicPr>
        <p:blipFill>
          <a:blip r:embed="rId4" cstate="print">
            <a:alphaModFix/>
          </a:blip>
          <a:stretch>
            <a:fillRect/>
          </a:stretch>
        </p:blipFill>
        <p:spPr>
          <a:xfrm>
            <a:off x="8109166" y="6380989"/>
            <a:ext cx="178103" cy="237471"/>
          </a:xfrm>
          <a:prstGeom prst="rect">
            <a:avLst/>
          </a:prstGeom>
        </p:spPr>
      </p:pic>
      <p:pic>
        <p:nvPicPr>
          <p:cNvPr id="3278" name="Picture" descr="Picture"/>
          <p:cNvPicPr>
            <a:picLocks noChangeAspect="1"/>
          </p:cNvPicPr>
          <p:nvPr/>
        </p:nvPicPr>
        <p:blipFill>
          <a:blip r:embed="rId5" cstate="print">
            <a:alphaModFix/>
          </a:blip>
          <a:stretch>
            <a:fillRect/>
          </a:stretch>
        </p:blipFill>
        <p:spPr>
          <a:xfrm>
            <a:off x="8430292" y="6380989"/>
            <a:ext cx="178103" cy="237471"/>
          </a:xfrm>
          <a:prstGeom prst="rect">
            <a:avLst/>
          </a:prstGeom>
        </p:spPr>
      </p:pic>
      <p:pic>
        <p:nvPicPr>
          <p:cNvPr id="3745" name="Picture" descr="Picture"/>
          <p:cNvPicPr>
            <a:picLocks noChangeAspect="1"/>
          </p:cNvPicPr>
          <p:nvPr/>
        </p:nvPicPr>
        <p:blipFill>
          <a:blip r:embed="rId6" cstate="print">
            <a:alphaModFix/>
          </a:blip>
          <a:stretch>
            <a:fillRect/>
          </a:stretch>
        </p:blipFill>
        <p:spPr>
          <a:xfrm>
            <a:off x="8751886" y="6380989"/>
            <a:ext cx="178103" cy="237471"/>
          </a:xfrm>
          <a:prstGeom prst="rect">
            <a:avLst/>
          </a:prstGeom>
        </p:spPr>
      </p:pic>
      <p:pic>
        <p:nvPicPr>
          <p:cNvPr id="4213" name="Picture" descr="Picture"/>
          <p:cNvPicPr>
            <a:picLocks noChangeAspect="1"/>
          </p:cNvPicPr>
          <p:nvPr/>
        </p:nvPicPr>
        <p:blipFill>
          <a:blip r:embed="rId7" cstate="print">
            <a:alphaModFix/>
          </a:blip>
          <a:stretch>
            <a:fillRect/>
          </a:stretch>
        </p:blipFill>
        <p:spPr>
          <a:xfrm>
            <a:off x="357937" y="379247"/>
            <a:ext cx="212801" cy="283735"/>
          </a:xfrm>
          <a:prstGeom prst="rect">
            <a:avLst/>
          </a:prstGeom>
        </p:spPr>
      </p:pic>
      <p:pic>
        <p:nvPicPr>
          <p:cNvPr id="4678" name="Picture" descr="Picture"/>
          <p:cNvPicPr>
            <a:picLocks noChangeAspect="1"/>
          </p:cNvPicPr>
          <p:nvPr/>
        </p:nvPicPr>
        <p:blipFill>
          <a:blip r:embed="rId8" cstate="print">
            <a:alphaModFix/>
          </a:blip>
          <a:stretch>
            <a:fillRect/>
          </a:stretch>
        </p:blipFill>
        <p:spPr>
          <a:xfrm>
            <a:off x="741623" y="379247"/>
            <a:ext cx="212801" cy="283735"/>
          </a:xfrm>
          <a:prstGeom prst="rect">
            <a:avLst/>
          </a:prstGeom>
        </p:spPr>
      </p:pic>
      <p:pic>
        <p:nvPicPr>
          <p:cNvPr id="5144" name="Picture" descr="Picture"/>
          <p:cNvPicPr>
            <a:picLocks noChangeAspect="1"/>
          </p:cNvPicPr>
          <p:nvPr/>
        </p:nvPicPr>
        <p:blipFill>
          <a:blip r:embed="rId9" cstate="print">
            <a:alphaModFix/>
          </a:blip>
          <a:stretch>
            <a:fillRect/>
          </a:stretch>
        </p:blipFill>
        <p:spPr>
          <a:xfrm>
            <a:off x="1125872" y="379247"/>
            <a:ext cx="212801" cy="283735"/>
          </a:xfrm>
          <a:prstGeom prst="rect">
            <a:avLst/>
          </a:prstGeom>
        </p:spPr>
      </p:pic>
      <p:sp>
        <p:nvSpPr>
          <p:cNvPr id="16" name="标题 1"/>
          <p:cNvSpPr txBox="1">
            <a:spLocks/>
          </p:cNvSpPr>
          <p:nvPr/>
        </p:nvSpPr>
        <p:spPr>
          <a:xfrm>
            <a:off x="5796136" y="178406"/>
            <a:ext cx="4068696" cy="514290"/>
          </a:xfrm>
          <a:prstGeom prst="rect">
            <a:avLst/>
          </a:prstGeom>
        </p:spPr>
        <p:txBody>
          <a:bodyPr vert="horz" lIns="38378" tIns="19189" rIns="38378" bIns="19189"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defTabSz="383763">
              <a:defRPr/>
            </a:pPr>
            <a:r>
              <a:rPr lang="zh-CN" altLang="en-US" sz="2500" dirty="0">
                <a:solidFill>
                  <a:schemeClr val="bg1"/>
                </a:solidFill>
                <a:latin typeface="Arial"/>
                <a:ea typeface="微软雅黑"/>
              </a:rPr>
              <a:t>子线程类的实现</a:t>
            </a:r>
          </a:p>
        </p:txBody>
      </p:sp>
      <p:sp>
        <p:nvSpPr>
          <p:cNvPr id="13" name="文本"/>
          <p:cNvSpPr txBox="1">
            <a:spLocks/>
          </p:cNvSpPr>
          <p:nvPr/>
        </p:nvSpPr>
        <p:spPr>
          <a:xfrm>
            <a:off x="5474636" y="1473559"/>
            <a:ext cx="3421885" cy="4176464"/>
          </a:xfrm>
          <a:prstGeom prst="rect">
            <a:avLst/>
          </a:prstGeom>
        </p:spPr>
        <p:txBody>
          <a:bodyPr vert="horz" lIns="0" tIns="0" rIns="0" bIns="0" rtlCol="0" anchor="ctr">
            <a:noAutofit/>
          </a:bodyPr>
          <a:lstStyle>
            <a:lvl1pPr algn="ctr" defTabSz="913417" rtl="0" eaLnBrk="1" latinLnBrk="0" hangingPunct="1">
              <a:spcBef>
                <a:spcPct val="0"/>
              </a:spcBef>
              <a:buNone/>
              <a:defRPr sz="4400" kern="1200">
                <a:solidFill>
                  <a:schemeClr val="tx1"/>
                </a:solidFill>
                <a:latin typeface="+mj-lt"/>
                <a:ea typeface="+mj-ea"/>
                <a:cs typeface="+mj-cs"/>
              </a:defRPr>
            </a:lvl1pPr>
          </a:lstStyle>
          <a:p>
            <a:pPr indent="191805" algn="l">
              <a:lnSpc>
                <a:spcPct val="150000"/>
              </a:lnSpc>
            </a:pPr>
            <a:r>
              <a:rPr lang="zh-CN" altLang="en-US" sz="1600" dirty="0">
                <a:latin typeface="微软雅黑" panose="020B0503020204020204" pitchFamily="34" charset="-122"/>
                <a:ea typeface="微软雅黑" panose="020B0503020204020204" pitchFamily="34" charset="-122"/>
                <a:cs typeface="+mn-cs"/>
              </a:rPr>
              <a:t>    类似</a:t>
            </a:r>
            <a:r>
              <a:rPr lang="en-US" altLang="zh-CN" sz="1600" dirty="0">
                <a:latin typeface="微软雅黑" panose="020B0503020204020204" pitchFamily="34" charset="-122"/>
                <a:ea typeface="微软雅黑" panose="020B0503020204020204" pitchFamily="34" charset="-122"/>
                <a:cs typeface="+mn-cs"/>
              </a:rPr>
              <a:t>Java</a:t>
            </a:r>
            <a:r>
              <a:rPr lang="zh-CN" altLang="en-US" sz="1600" dirty="0">
                <a:latin typeface="微软雅黑" panose="020B0503020204020204" pitchFamily="34" charset="-122"/>
                <a:ea typeface="微软雅黑" panose="020B0503020204020204" pitchFamily="34" charset="-122"/>
                <a:cs typeface="+mn-cs"/>
              </a:rPr>
              <a:t>，可以通过继承</a:t>
            </a:r>
            <a:r>
              <a:rPr lang="en-US" altLang="zh-CN" sz="1600" b="1" dirty="0">
                <a:latin typeface="微软雅黑" panose="020B0503020204020204" pitchFamily="34" charset="-122"/>
                <a:ea typeface="微软雅黑" panose="020B0503020204020204" pitchFamily="34" charset="-122"/>
                <a:cs typeface="+mn-cs"/>
              </a:rPr>
              <a:t>Thread</a:t>
            </a:r>
            <a:r>
              <a:rPr lang="zh-CN" altLang="en-US" sz="1600" dirty="0">
                <a:latin typeface="微软雅黑" panose="020B0503020204020204" pitchFamily="34" charset="-122"/>
                <a:ea typeface="微软雅黑" panose="020B0503020204020204" pitchFamily="34" charset="-122"/>
                <a:cs typeface="+mn-cs"/>
              </a:rPr>
              <a:t>基类实现自定义的子线程类。通过重载</a:t>
            </a:r>
            <a:r>
              <a:rPr lang="en-US" altLang="zh-CN" sz="1600" b="1" dirty="0">
                <a:latin typeface="微软雅黑" panose="020B0503020204020204" pitchFamily="34" charset="-122"/>
                <a:ea typeface="微软雅黑" panose="020B0503020204020204" pitchFamily="34" charset="-122"/>
                <a:cs typeface="+mn-cs"/>
              </a:rPr>
              <a:t>run</a:t>
            </a:r>
            <a:r>
              <a:rPr lang="zh-CN" altLang="en-US" sz="1600" dirty="0">
                <a:latin typeface="微软雅黑" panose="020B0503020204020204" pitchFamily="34" charset="-122"/>
                <a:ea typeface="微软雅黑" panose="020B0503020204020204" pitchFamily="34" charset="-122"/>
                <a:cs typeface="+mn-cs"/>
              </a:rPr>
              <a:t>方法，指定其所需完成的任务。</a:t>
            </a:r>
          </a:p>
        </p:txBody>
      </p:sp>
      <p:pic>
        <p:nvPicPr>
          <p:cNvPr id="717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7936" y="1461185"/>
            <a:ext cx="4932439" cy="4188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80141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2794"/>
            <a:ext cx="9144000" cy="4890462"/>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162514"/>
            <a:ext cx="9318730" cy="602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1"/>
          <p:cNvSpPr txBox="1">
            <a:spLocks/>
          </p:cNvSpPr>
          <p:nvPr/>
        </p:nvSpPr>
        <p:spPr>
          <a:xfrm>
            <a:off x="5796136" y="178406"/>
            <a:ext cx="4068696" cy="514290"/>
          </a:xfrm>
          <a:prstGeom prst="rect">
            <a:avLst/>
          </a:prstGeom>
        </p:spPr>
        <p:txBody>
          <a:bodyPr vert="horz" lIns="38378" tIns="19189" rIns="38378" bIns="19189"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defTabSz="383763">
              <a:defRPr/>
            </a:pPr>
            <a:r>
              <a:rPr lang="zh-CN" altLang="en-US" sz="2500" dirty="0">
                <a:solidFill>
                  <a:schemeClr val="bg1"/>
                </a:solidFill>
                <a:latin typeface="Arial"/>
                <a:ea typeface="微软雅黑"/>
              </a:rPr>
              <a:t>程序活动图</a:t>
            </a:r>
          </a:p>
        </p:txBody>
      </p:sp>
      <p:sp>
        <p:nvSpPr>
          <p:cNvPr id="7" name="文本"/>
          <p:cNvSpPr txBox="1">
            <a:spLocks/>
          </p:cNvSpPr>
          <p:nvPr/>
        </p:nvSpPr>
        <p:spPr>
          <a:xfrm>
            <a:off x="3059832" y="5990500"/>
            <a:ext cx="5904656" cy="606852"/>
          </a:xfrm>
          <a:prstGeom prst="rect">
            <a:avLst/>
          </a:prstGeom>
        </p:spPr>
        <p:txBody>
          <a:bodyPr vert="horz" lIns="0" tIns="0" rIns="0" bIns="0" rtlCol="0" anchor="ctr">
            <a:noAutofit/>
          </a:bodyPr>
          <a:lstStyle>
            <a:lvl1pPr algn="ctr" defTabSz="913417" rtl="0" eaLnBrk="1" latinLnBrk="0" hangingPunct="1">
              <a:spcBef>
                <a:spcPct val="0"/>
              </a:spcBef>
              <a:buNone/>
              <a:defRPr sz="4400" kern="1200">
                <a:solidFill>
                  <a:schemeClr val="tx1"/>
                </a:solidFill>
                <a:latin typeface="+mj-lt"/>
                <a:ea typeface="+mj-ea"/>
                <a:cs typeface="+mj-cs"/>
              </a:defRPr>
            </a:lvl1pPr>
          </a:lstStyle>
          <a:p>
            <a:pPr algn="l" defTabSz="685183">
              <a:lnSpc>
                <a:spcPts val="3228"/>
              </a:lnSpc>
            </a:pPr>
            <a:r>
              <a:rPr lang="zh-CN" altLang="en-US" sz="3200" b="1" spc="75" dirty="0">
                <a:solidFill>
                  <a:srgbClr val="D61E42">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主线程结束，其余子线程结束？</a:t>
            </a:r>
          </a:p>
        </p:txBody>
      </p:sp>
    </p:spTree>
    <p:extLst>
      <p:ext uri="{BB962C8B-B14F-4D97-AF65-F5344CB8AC3E}">
        <p14:creationId xmlns:p14="http://schemas.microsoft.com/office/powerpoint/2010/main" val="130680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0" y="980728"/>
            <a:ext cx="9390860" cy="451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descr="Picture"/>
          <p:cNvPicPr>
            <a:picLocks noChangeAspect="1"/>
          </p:cNvPicPr>
          <p:nvPr/>
        </p:nvPicPr>
        <p:blipFill>
          <a:blip r:embed="rId4" cstate="print"/>
          <a:stretch>
            <a:fillRect/>
          </a:stretch>
        </p:blipFill>
        <p:spPr>
          <a:xfrm>
            <a:off x="251520" y="436285"/>
            <a:ext cx="212804" cy="212815"/>
          </a:xfrm>
          <a:prstGeom prst="rect">
            <a:avLst/>
          </a:prstGeom>
        </p:spPr>
      </p:pic>
      <p:pic>
        <p:nvPicPr>
          <p:cNvPr id="4" name="Picture" descr="Picture"/>
          <p:cNvPicPr>
            <a:picLocks noChangeAspect="1"/>
          </p:cNvPicPr>
          <p:nvPr/>
        </p:nvPicPr>
        <p:blipFill>
          <a:blip r:embed="rId5" cstate="print"/>
          <a:stretch>
            <a:fillRect/>
          </a:stretch>
        </p:blipFill>
        <p:spPr>
          <a:xfrm>
            <a:off x="635212" y="436284"/>
            <a:ext cx="212804" cy="212815"/>
          </a:xfrm>
          <a:prstGeom prst="rect">
            <a:avLst/>
          </a:prstGeom>
        </p:spPr>
      </p:pic>
      <p:pic>
        <p:nvPicPr>
          <p:cNvPr id="5" name="Picture" descr="Picture"/>
          <p:cNvPicPr>
            <a:picLocks noChangeAspect="1"/>
          </p:cNvPicPr>
          <p:nvPr/>
        </p:nvPicPr>
        <p:blipFill>
          <a:blip r:embed="rId6" cstate="print"/>
          <a:stretch>
            <a:fillRect/>
          </a:stretch>
        </p:blipFill>
        <p:spPr>
          <a:xfrm>
            <a:off x="1019466" y="436284"/>
            <a:ext cx="212804" cy="212815"/>
          </a:xfrm>
          <a:prstGeom prst="rect">
            <a:avLst/>
          </a:prstGeom>
        </p:spPr>
      </p:pic>
      <p:sp>
        <p:nvSpPr>
          <p:cNvPr id="15" name="文本"/>
          <p:cNvSpPr txBox="1">
            <a:spLocks/>
          </p:cNvSpPr>
          <p:nvPr/>
        </p:nvSpPr>
        <p:spPr>
          <a:xfrm>
            <a:off x="6300192" y="44624"/>
            <a:ext cx="5688632" cy="1058552"/>
          </a:xfrm>
          <a:prstGeom prst="rect">
            <a:avLst/>
          </a:prstGeom>
        </p:spPr>
        <p:txBody>
          <a:bodyPr vert="horz" lIns="0" tIns="0" rIns="0" bIns="0" rtlCol="0" anchor="ctr">
            <a:noAutofit/>
          </a:bodyPr>
          <a:lstStyle>
            <a:lvl1pPr algn="ctr" defTabSz="913417" rtl="0" eaLnBrk="1" latinLnBrk="0" hangingPunct="1">
              <a:spcBef>
                <a:spcPct val="0"/>
              </a:spcBef>
              <a:buNone/>
              <a:defRPr sz="4400" kern="1200">
                <a:solidFill>
                  <a:schemeClr val="tx1"/>
                </a:solidFill>
                <a:latin typeface="+mj-lt"/>
                <a:ea typeface="+mj-ea"/>
                <a:cs typeface="+mj-cs"/>
              </a:defRPr>
            </a:lvl1pPr>
          </a:lstStyle>
          <a:p>
            <a:pPr algn="l" defTabSz="685183">
              <a:lnSpc>
                <a:spcPts val="3228"/>
              </a:lnSpc>
            </a:pPr>
            <a:r>
              <a:rPr lang="zh-CN" altLang="en-US" sz="3200" b="1" spc="75" dirty="0">
                <a:latin typeface="Times New Roman" panose="02020603050405020304" pitchFamily="18" charset="0"/>
                <a:ea typeface="微软雅黑" panose="020B0503020204020204" pitchFamily="34" charset="-122"/>
                <a:cs typeface="Times New Roman" panose="02020603050405020304" pitchFamily="18" charset="0"/>
              </a:rPr>
              <a:t>实现级联终止</a:t>
            </a:r>
          </a:p>
        </p:txBody>
      </p:sp>
      <p:sp>
        <p:nvSpPr>
          <p:cNvPr id="16" name="文本"/>
          <p:cNvSpPr txBox="1">
            <a:spLocks/>
          </p:cNvSpPr>
          <p:nvPr/>
        </p:nvSpPr>
        <p:spPr>
          <a:xfrm>
            <a:off x="460187" y="3861048"/>
            <a:ext cx="8360285" cy="2015991"/>
          </a:xfrm>
          <a:prstGeom prst="rect">
            <a:avLst/>
          </a:prstGeom>
        </p:spPr>
        <p:txBody>
          <a:bodyPr vert="horz" lIns="0" tIns="0" rIns="0" bIns="0" rtlCol="0" anchor="ctr">
            <a:noAutofit/>
          </a:bodyPr>
          <a:lstStyle>
            <a:lvl1pPr algn="ctr" defTabSz="913417" rtl="0" eaLnBrk="1" latinLnBrk="0" hangingPunct="1">
              <a:spcBef>
                <a:spcPct val="0"/>
              </a:spcBef>
              <a:buNone/>
              <a:defRPr sz="4400" kern="1200">
                <a:solidFill>
                  <a:schemeClr val="tx1"/>
                </a:solidFill>
                <a:latin typeface="+mj-lt"/>
                <a:ea typeface="+mj-ea"/>
                <a:cs typeface="+mj-cs"/>
              </a:defRPr>
            </a:lvl1pPr>
          </a:lstStyle>
          <a:p>
            <a:pPr indent="191805" algn="l">
              <a:lnSpc>
                <a:spcPct val="150000"/>
              </a:lnSpc>
            </a:pPr>
            <a:r>
              <a:rPr lang="zh-CN" altLang="en-US" sz="1600" dirty="0">
                <a:latin typeface="微软雅黑" panose="020B0503020204020204" pitchFamily="34" charset="-122"/>
                <a:ea typeface="微软雅黑" panose="020B0503020204020204" pitchFamily="34" charset="-122"/>
                <a:cs typeface="+mn-cs"/>
              </a:rPr>
              <a:t>如果某个子线程的</a:t>
            </a:r>
            <a:r>
              <a:rPr lang="en-US" altLang="zh-CN" sz="1600" b="1" dirty="0" err="1">
                <a:latin typeface="微软雅黑" panose="020B0503020204020204" pitchFamily="34" charset="-122"/>
                <a:ea typeface="微软雅黑" panose="020B0503020204020204" pitchFamily="34" charset="-122"/>
                <a:cs typeface="+mn-cs"/>
              </a:rPr>
              <a:t>Thread.daemon</a:t>
            </a:r>
            <a:r>
              <a:rPr lang="zh-CN" altLang="en-US" sz="1600" dirty="0">
                <a:latin typeface="微软雅黑" panose="020B0503020204020204" pitchFamily="34" charset="-122"/>
                <a:ea typeface="微软雅黑" panose="020B0503020204020204" pitchFamily="34" charset="-122"/>
                <a:cs typeface="+mn-cs"/>
              </a:rPr>
              <a:t>属性为</a:t>
            </a:r>
            <a:r>
              <a:rPr lang="en-US" altLang="zh-CN" sz="1600" dirty="0">
                <a:latin typeface="微软雅黑" panose="020B0503020204020204" pitchFamily="34" charset="-122"/>
                <a:ea typeface="微软雅黑" panose="020B0503020204020204" pitchFamily="34" charset="-122"/>
                <a:cs typeface="+mn-cs"/>
              </a:rPr>
              <a:t>True</a:t>
            </a:r>
            <a:r>
              <a:rPr lang="zh-CN" altLang="en-US" sz="1600" dirty="0">
                <a:latin typeface="微软雅黑" panose="020B0503020204020204" pitchFamily="34" charset="-122"/>
                <a:ea typeface="微软雅黑" panose="020B0503020204020204" pitchFamily="34" charset="-122"/>
                <a:cs typeface="+mn-cs"/>
              </a:rPr>
              <a:t>，主线程运行结束时</a:t>
            </a:r>
            <a:r>
              <a:rPr lang="zh-CN" altLang="en-US" sz="1600" b="1" dirty="0">
                <a:latin typeface="微软雅黑" panose="020B0503020204020204" pitchFamily="34" charset="-122"/>
                <a:ea typeface="微软雅黑" panose="020B0503020204020204" pitchFamily="34" charset="-122"/>
                <a:cs typeface="+mn-cs"/>
              </a:rPr>
              <a:t>不对这个子线程进行检查</a:t>
            </a:r>
            <a:r>
              <a:rPr lang="zh-CN" altLang="en-US" sz="1600" dirty="0">
                <a:latin typeface="微软雅黑" panose="020B0503020204020204" pitchFamily="34" charset="-122"/>
                <a:ea typeface="微软雅黑" panose="020B0503020204020204" pitchFamily="34" charset="-122"/>
                <a:cs typeface="+mn-cs"/>
              </a:rPr>
              <a:t>而直接退出，同时所有</a:t>
            </a:r>
            <a:r>
              <a:rPr lang="en-US" altLang="zh-CN" sz="1600" dirty="0">
                <a:latin typeface="微软雅黑" panose="020B0503020204020204" pitchFamily="34" charset="-122"/>
                <a:ea typeface="微软雅黑" panose="020B0503020204020204" pitchFamily="34" charset="-122"/>
                <a:cs typeface="+mn-cs"/>
              </a:rPr>
              <a:t>daemon</a:t>
            </a:r>
            <a:r>
              <a:rPr lang="zh-CN" altLang="en-US" sz="1600" dirty="0">
                <a:latin typeface="微软雅黑" panose="020B0503020204020204" pitchFamily="34" charset="-122"/>
                <a:ea typeface="微软雅黑" panose="020B0503020204020204" pitchFamily="34" charset="-122"/>
                <a:cs typeface="+mn-cs"/>
              </a:rPr>
              <a:t>值为</a:t>
            </a:r>
            <a:r>
              <a:rPr lang="en-US" altLang="zh-CN" sz="1600" dirty="0">
                <a:latin typeface="微软雅黑" panose="020B0503020204020204" pitchFamily="34" charset="-122"/>
                <a:ea typeface="微软雅黑" panose="020B0503020204020204" pitchFamily="34" charset="-122"/>
                <a:cs typeface="+mn-cs"/>
              </a:rPr>
              <a:t>True</a:t>
            </a:r>
            <a:r>
              <a:rPr lang="zh-CN" altLang="en-US" sz="1600" dirty="0">
                <a:latin typeface="微软雅黑" panose="020B0503020204020204" pitchFamily="34" charset="-122"/>
                <a:ea typeface="微软雅黑" panose="020B0503020204020204" pitchFamily="34" charset="-122"/>
                <a:cs typeface="+mn-cs"/>
              </a:rPr>
              <a:t>的</a:t>
            </a:r>
            <a:r>
              <a:rPr lang="zh-CN" altLang="en-US" sz="1600" b="1" dirty="0">
                <a:latin typeface="微软雅黑" panose="020B0503020204020204" pitchFamily="34" charset="-122"/>
                <a:ea typeface="微软雅黑" panose="020B0503020204020204" pitchFamily="34" charset="-122"/>
                <a:cs typeface="+mn-cs"/>
              </a:rPr>
              <a:t>子线程将随主线程一起结束</a:t>
            </a:r>
            <a:r>
              <a:rPr lang="zh-CN" altLang="en-US" sz="1600" dirty="0">
                <a:latin typeface="微软雅黑" panose="020B0503020204020204" pitchFamily="34" charset="-122"/>
                <a:ea typeface="微软雅黑" panose="020B0503020204020204" pitchFamily="34" charset="-122"/>
                <a:cs typeface="+mn-cs"/>
              </a:rPr>
              <a:t>，而不论是否运行完成。</a:t>
            </a:r>
            <a:endParaRPr lang="en-US" altLang="zh-CN" sz="1600" dirty="0">
              <a:latin typeface="微软雅黑" panose="020B0503020204020204" pitchFamily="34" charset="-122"/>
              <a:ea typeface="微软雅黑" panose="020B0503020204020204" pitchFamily="34" charset="-122"/>
              <a:cs typeface="+mn-cs"/>
            </a:endParaRPr>
          </a:p>
          <a:p>
            <a:pPr indent="191805" algn="l">
              <a:lnSpc>
                <a:spcPct val="150000"/>
              </a:lnSpc>
            </a:pPr>
            <a:r>
              <a:rPr lang="zh-CN" altLang="en-US" sz="1600" dirty="0">
                <a:latin typeface="微软雅黑" panose="020B0503020204020204" pitchFamily="34" charset="-122"/>
                <a:ea typeface="微软雅黑" panose="020B0503020204020204" pitchFamily="34" charset="-122"/>
                <a:cs typeface="+mn-cs"/>
              </a:rPr>
              <a:t>通过</a:t>
            </a:r>
            <a:r>
              <a:rPr lang="en-US" altLang="zh-CN" sz="1600" dirty="0" err="1">
                <a:latin typeface="微软雅黑" panose="020B0503020204020204" pitchFamily="34" charset="-122"/>
                <a:ea typeface="微软雅黑" panose="020B0503020204020204" pitchFamily="34" charset="-122"/>
                <a:cs typeface="+mn-cs"/>
              </a:rPr>
              <a:t>thread.setDaemon</a:t>
            </a:r>
            <a:r>
              <a:rPr lang="en-US" altLang="zh-CN" sz="1600" dirty="0">
                <a:latin typeface="微软雅黑" panose="020B0503020204020204" pitchFamily="34" charset="-122"/>
                <a:ea typeface="微软雅黑" panose="020B0503020204020204" pitchFamily="34" charset="-122"/>
                <a:cs typeface="+mn-cs"/>
              </a:rPr>
              <a:t>(True)</a:t>
            </a:r>
            <a:r>
              <a:rPr lang="zh-CN" altLang="en-US" sz="1600" dirty="0">
                <a:latin typeface="微软雅黑" panose="020B0503020204020204" pitchFamily="34" charset="-122"/>
                <a:ea typeface="微软雅黑" panose="020B0503020204020204" pitchFamily="34" charset="-122"/>
                <a:cs typeface="+mn-cs"/>
              </a:rPr>
              <a:t>方法使子线程成为守护线程（也可以称为后台线程），表示该线程是</a:t>
            </a:r>
            <a:r>
              <a:rPr lang="zh-CN" altLang="en-US" sz="1600" b="1" dirty="0">
                <a:latin typeface="微软雅黑" panose="020B0503020204020204" pitchFamily="34" charset="-122"/>
                <a:ea typeface="微软雅黑" panose="020B0503020204020204" pitchFamily="34" charset="-122"/>
                <a:cs typeface="+mn-cs"/>
              </a:rPr>
              <a:t>不重要的</a:t>
            </a:r>
            <a:r>
              <a:rPr lang="zh-CN" altLang="en-US" sz="1600" dirty="0">
                <a:latin typeface="微软雅黑" panose="020B0503020204020204" pitchFamily="34" charset="-122"/>
                <a:ea typeface="微软雅黑" panose="020B0503020204020204" pitchFamily="34" charset="-122"/>
                <a:cs typeface="+mn-cs"/>
              </a:rPr>
              <a:t>，进程退出时不需要等待这个线程执行完成。</a:t>
            </a:r>
            <a:r>
              <a:rPr lang="zh-CN" altLang="en-US" sz="1600" b="1" dirty="0">
                <a:latin typeface="微软雅黑" panose="020B0503020204020204" pitchFamily="34" charset="-122"/>
                <a:ea typeface="微软雅黑" panose="020B0503020204020204" pitchFamily="34" charset="-122"/>
                <a:cs typeface="+mn-cs"/>
              </a:rPr>
              <a:t>避免子线程无限死循环</a:t>
            </a:r>
            <a:r>
              <a:rPr lang="zh-CN" altLang="en-US" sz="1600" dirty="0">
                <a:latin typeface="微软雅黑" panose="020B0503020204020204" pitchFamily="34" charset="-122"/>
                <a:ea typeface="微软雅黑" panose="020B0503020204020204" pitchFamily="34" charset="-122"/>
                <a:cs typeface="+mn-cs"/>
              </a:rPr>
              <a:t>，也就是避免了</a:t>
            </a:r>
            <a:r>
              <a:rPr lang="zh-CN" altLang="en-US" sz="1600" b="1" dirty="0">
                <a:latin typeface="微软雅黑" panose="020B0503020204020204" pitchFamily="34" charset="-122"/>
                <a:ea typeface="微软雅黑" panose="020B0503020204020204" pitchFamily="34" charset="-122"/>
                <a:cs typeface="+mn-cs"/>
              </a:rPr>
              <a:t>孤儿进程</a:t>
            </a:r>
            <a:r>
              <a:rPr lang="zh-CN" altLang="en-US" sz="1600" dirty="0">
                <a:latin typeface="微软雅黑" panose="020B0503020204020204" pitchFamily="34" charset="-122"/>
                <a:ea typeface="微软雅黑" panose="020B0503020204020204" pitchFamily="34" charset="-122"/>
                <a:cs typeface="+mn-cs"/>
              </a:rPr>
              <a:t>的出现。</a:t>
            </a:r>
          </a:p>
        </p:txBody>
      </p:sp>
      <p:pic>
        <p:nvPicPr>
          <p:cNvPr id="819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544" y="1916832"/>
            <a:ext cx="8388838"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41114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 name="Picture" descr="Picture"/>
          <p:cNvPicPr>
            <a:picLocks noChangeAspect="1"/>
          </p:cNvPicPr>
          <p:nvPr/>
        </p:nvPicPr>
        <p:blipFill>
          <a:blip r:embed="rId2" cstate="print">
            <a:alphaModFix/>
          </a:blip>
          <a:stretch>
            <a:fillRect/>
          </a:stretch>
        </p:blipFill>
        <p:spPr>
          <a:xfrm>
            <a:off x="-252536" y="-27384"/>
            <a:ext cx="2347390" cy="6932334"/>
          </a:xfrm>
          <a:prstGeom prst="rect">
            <a:avLst/>
          </a:prstGeom>
        </p:spPr>
      </p:pic>
      <p:pic>
        <p:nvPicPr>
          <p:cNvPr id="2323" name="Picture" descr="Picture"/>
          <p:cNvPicPr>
            <a:picLocks noChangeAspect="1"/>
          </p:cNvPicPr>
          <p:nvPr/>
        </p:nvPicPr>
        <p:blipFill>
          <a:blip r:embed="rId3" cstate="print">
            <a:alphaModFix/>
          </a:blip>
          <a:stretch>
            <a:fillRect/>
          </a:stretch>
        </p:blipFill>
        <p:spPr>
          <a:xfrm>
            <a:off x="830670" y="685894"/>
            <a:ext cx="311514" cy="694353"/>
          </a:xfrm>
          <a:prstGeom prst="rect">
            <a:avLst/>
          </a:prstGeom>
        </p:spPr>
      </p:pic>
      <p:pic>
        <p:nvPicPr>
          <p:cNvPr id="3258" name="Picture" descr="Picture"/>
          <p:cNvPicPr>
            <a:picLocks noChangeAspect="1"/>
          </p:cNvPicPr>
          <p:nvPr/>
        </p:nvPicPr>
        <p:blipFill>
          <a:blip r:embed="rId4" cstate="print">
            <a:alphaModFix/>
          </a:blip>
          <a:stretch>
            <a:fillRect/>
          </a:stretch>
        </p:blipFill>
        <p:spPr>
          <a:xfrm flipV="1">
            <a:off x="46518" y="3448931"/>
            <a:ext cx="2077210" cy="22857"/>
          </a:xfrm>
          <a:prstGeom prst="rect">
            <a:avLst/>
          </a:prstGeom>
        </p:spPr>
      </p:pic>
      <p:pic>
        <p:nvPicPr>
          <p:cNvPr id="6199" name="Picture" descr="Picture"/>
          <p:cNvPicPr>
            <a:picLocks noChangeAspect="1"/>
          </p:cNvPicPr>
          <p:nvPr/>
        </p:nvPicPr>
        <p:blipFill>
          <a:blip r:embed="rId5" cstate="print">
            <a:alphaModFix/>
          </a:blip>
          <a:stretch>
            <a:fillRect/>
          </a:stretch>
        </p:blipFill>
        <p:spPr>
          <a:xfrm>
            <a:off x="790501" y="4598408"/>
            <a:ext cx="391938" cy="522584"/>
          </a:xfrm>
          <a:prstGeom prst="rect">
            <a:avLst/>
          </a:prstGeom>
        </p:spPr>
      </p:pic>
      <p:sp>
        <p:nvSpPr>
          <p:cNvPr id="44" name="文本"/>
          <p:cNvSpPr txBox="1">
            <a:spLocks/>
          </p:cNvSpPr>
          <p:nvPr/>
        </p:nvSpPr>
        <p:spPr>
          <a:xfrm>
            <a:off x="24545" y="2276872"/>
            <a:ext cx="2243199" cy="1033332"/>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nSpc>
                <a:spcPts val="3228"/>
              </a:lnSpc>
            </a:pPr>
            <a:r>
              <a:rPr lang="zh-CN" altLang="en-US" sz="2800" b="1" dirty="0">
                <a:solidFill>
                  <a:schemeClr val="bg1"/>
                </a:solidFill>
                <a:ea typeface="Alibaba PuHuiTi Regular" charset="-122"/>
              </a:rPr>
              <a:t>计算任务</a:t>
            </a:r>
            <a:endParaRPr lang="en-US" altLang="zh-CN" sz="2800" b="1" dirty="0">
              <a:solidFill>
                <a:schemeClr val="bg1"/>
              </a:solidFill>
              <a:ea typeface="Alibaba PuHuiTi Regular" charset="-122"/>
            </a:endParaRPr>
          </a:p>
          <a:p>
            <a:pPr>
              <a:lnSpc>
                <a:spcPts val="3228"/>
              </a:lnSpc>
            </a:pPr>
            <a:r>
              <a:rPr lang="zh-CN" altLang="en-US" sz="2800" b="1" dirty="0">
                <a:solidFill>
                  <a:schemeClr val="bg1"/>
                </a:solidFill>
                <a:ea typeface="Alibaba PuHuiTi Regular" charset="-122"/>
              </a:rPr>
              <a:t>分配</a:t>
            </a:r>
            <a:endParaRPr kumimoji="1" lang="zh-CN" altLang="en-US" sz="700" b="1" dirty="0">
              <a:solidFill>
                <a:schemeClr val="bg1"/>
              </a:solidFill>
            </a:endParaRPr>
          </a:p>
        </p:txBody>
      </p:sp>
      <p:sp>
        <p:nvSpPr>
          <p:cNvPr id="45" name="文本"/>
          <p:cNvSpPr txBox="1">
            <a:spLocks/>
          </p:cNvSpPr>
          <p:nvPr/>
        </p:nvSpPr>
        <p:spPr>
          <a:xfrm>
            <a:off x="-324544" y="3681004"/>
            <a:ext cx="2693096" cy="54008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nSpc>
                <a:spcPts val="1927"/>
              </a:lnSpc>
            </a:pPr>
            <a:r>
              <a:rPr lang="en-US" altLang="zh-CN" sz="1700" b="1" dirty="0">
                <a:solidFill>
                  <a:schemeClr val="bg1"/>
                </a:solidFill>
                <a:latin typeface="Noto Sans S Chinese DemiLight" charset="-122"/>
                <a:ea typeface="Noto Sans S Chinese DemiLight" charset="-122"/>
                <a:cs typeface="Noto Sans S Chinese DemiLight" charset="-122"/>
              </a:rPr>
              <a:t>Computational </a:t>
            </a:r>
          </a:p>
          <a:p>
            <a:pPr>
              <a:lnSpc>
                <a:spcPts val="1927"/>
              </a:lnSpc>
            </a:pPr>
            <a:r>
              <a:rPr lang="en-US" altLang="zh-CN" sz="1700" b="1" dirty="0">
                <a:solidFill>
                  <a:schemeClr val="bg1"/>
                </a:solidFill>
                <a:latin typeface="Noto Sans S Chinese DemiLight" charset="-122"/>
                <a:ea typeface="Noto Sans S Chinese DemiLight" charset="-122"/>
                <a:cs typeface="Noto Sans S Chinese DemiLight" charset="-122"/>
              </a:rPr>
              <a:t>Task</a:t>
            </a:r>
          </a:p>
          <a:p>
            <a:pPr>
              <a:lnSpc>
                <a:spcPts val="1927"/>
              </a:lnSpc>
            </a:pPr>
            <a:r>
              <a:rPr lang="en-US" altLang="zh-CN" sz="1700" b="1" dirty="0">
                <a:solidFill>
                  <a:schemeClr val="bg1"/>
                </a:solidFill>
                <a:latin typeface="Noto Sans S Chinese DemiLight" charset="-122"/>
                <a:ea typeface="Noto Sans S Chinese DemiLight" charset="-122"/>
                <a:cs typeface="Noto Sans S Chinese DemiLight" charset="-122"/>
              </a:rPr>
              <a:t>Dispatch</a:t>
            </a:r>
            <a:endParaRPr kumimoji="1" lang="en-US" altLang="zh-CN" sz="800" b="1" dirty="0">
              <a:solidFill>
                <a:schemeClr val="bg1"/>
              </a:solidFill>
            </a:endParaRPr>
          </a:p>
        </p:txBody>
      </p:sp>
      <p:pic>
        <p:nvPicPr>
          <p:cNvPr id="29" name="Picture" descr="Picture"/>
          <p:cNvPicPr>
            <a:picLocks noChangeAspect="1"/>
          </p:cNvPicPr>
          <p:nvPr/>
        </p:nvPicPr>
        <p:blipFill>
          <a:blip r:embed="rId6" cstate="print">
            <a:alphaModFix/>
          </a:blip>
          <a:stretch>
            <a:fillRect/>
          </a:stretch>
        </p:blipFill>
        <p:spPr>
          <a:xfrm>
            <a:off x="2394521" y="3787299"/>
            <a:ext cx="366853" cy="366761"/>
          </a:xfrm>
          <a:prstGeom prst="rect">
            <a:avLst/>
          </a:prstGeom>
        </p:spPr>
      </p:pic>
      <p:pic>
        <p:nvPicPr>
          <p:cNvPr id="30" name="Picture" descr="Picture"/>
          <p:cNvPicPr>
            <a:picLocks noChangeAspect="1"/>
          </p:cNvPicPr>
          <p:nvPr/>
        </p:nvPicPr>
        <p:blipFill>
          <a:blip r:embed="rId7" cstate="print">
            <a:alphaModFix/>
          </a:blip>
          <a:stretch>
            <a:fillRect/>
          </a:stretch>
        </p:blipFill>
        <p:spPr>
          <a:xfrm>
            <a:off x="2339752" y="587202"/>
            <a:ext cx="397191" cy="465534"/>
          </a:xfrm>
          <a:prstGeom prst="rect">
            <a:avLst/>
          </a:prstGeom>
        </p:spPr>
      </p:pic>
      <p:sp>
        <p:nvSpPr>
          <p:cNvPr id="32" name="TextBox 31"/>
          <p:cNvSpPr txBox="1"/>
          <p:nvPr/>
        </p:nvSpPr>
        <p:spPr>
          <a:xfrm>
            <a:off x="3131840" y="548680"/>
            <a:ext cx="5472608" cy="1200329"/>
          </a:xfrm>
          <a:prstGeom prst="rect">
            <a:avLst/>
          </a:prstGeom>
          <a:noFill/>
        </p:spPr>
        <p:txBody>
          <a:bodyPr wrap="square" rtlCol="0">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方案一：采用分治法，人为指定各区间的起点终点。</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rPr>
              <a:t>数字与密码串之间不存在双射，也不存在从数字到密码串的单射，难以人为指定。</a:t>
            </a:r>
          </a:p>
        </p:txBody>
      </p:sp>
      <p:grpSp>
        <p:nvGrpSpPr>
          <p:cNvPr id="2" name="组合 1"/>
          <p:cNvGrpSpPr/>
          <p:nvPr/>
        </p:nvGrpSpPr>
        <p:grpSpPr>
          <a:xfrm>
            <a:off x="2425184" y="2060848"/>
            <a:ext cx="6251272" cy="1200329"/>
            <a:chOff x="2425184" y="2660719"/>
            <a:chExt cx="6251272" cy="1200329"/>
          </a:xfrm>
        </p:grpSpPr>
        <p:pic>
          <p:nvPicPr>
            <p:cNvPr id="28" name="Picture" descr="Picture"/>
            <p:cNvPicPr>
              <a:picLocks noChangeAspect="1"/>
            </p:cNvPicPr>
            <p:nvPr/>
          </p:nvPicPr>
          <p:blipFill>
            <a:blip r:embed="rId8" cstate="print">
              <a:alphaModFix/>
            </a:blip>
            <a:stretch>
              <a:fillRect/>
            </a:stretch>
          </p:blipFill>
          <p:spPr>
            <a:xfrm>
              <a:off x="2425184" y="2852936"/>
              <a:ext cx="274608" cy="493717"/>
            </a:xfrm>
            <a:prstGeom prst="rect">
              <a:avLst/>
            </a:prstGeom>
          </p:spPr>
        </p:pic>
        <p:sp>
          <p:nvSpPr>
            <p:cNvPr id="38" name="TextBox 37"/>
            <p:cNvSpPr txBox="1"/>
            <p:nvPr/>
          </p:nvSpPr>
          <p:spPr>
            <a:xfrm>
              <a:off x="3203848" y="2660719"/>
              <a:ext cx="5472608" cy="1200329"/>
            </a:xfrm>
            <a:prstGeom prst="rect">
              <a:avLst/>
            </a:prstGeom>
            <a:noFill/>
          </p:spPr>
          <p:txBody>
            <a:bodyPr wrap="square" rtlCol="0">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方案二：以字符串的形式指示起点终点。</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rPr>
                <a:t>不同于数字表示，难以通过字符串确定任务分片的大小，若想解决则仍需克服方案一存在的问题。</a:t>
              </a:r>
            </a:p>
          </p:txBody>
        </p:sp>
      </p:grpSp>
      <p:sp>
        <p:nvSpPr>
          <p:cNvPr id="39" name="TextBox 38"/>
          <p:cNvSpPr txBox="1"/>
          <p:nvPr/>
        </p:nvSpPr>
        <p:spPr>
          <a:xfrm>
            <a:off x="3246610" y="3607856"/>
            <a:ext cx="5955476" cy="1477328"/>
          </a:xfrm>
          <a:prstGeom prst="rect">
            <a:avLst/>
          </a:prstGeom>
          <a:noFill/>
        </p:spPr>
        <p:txBody>
          <a:bodyPr wrap="none" rtlCol="0">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方案三：主线程生成所有可能的密码串，</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rPr>
              <a:t>装入队列中，子线程异步地从队列中取出密码串去验证。</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rPr>
              <a:t>穷举范围过大，仅数字</a:t>
            </a:r>
            <a:r>
              <a:rPr lang="en-US" altLang="zh-CN" dirty="0">
                <a:solidFill>
                  <a:schemeClr val="bg1">
                    <a:lumMod val="50000"/>
                  </a:schemeClr>
                </a:solidFill>
                <a:latin typeface="微软雅黑" panose="020B0503020204020204" pitchFamily="34" charset="-122"/>
                <a:ea typeface="微软雅黑" panose="020B0503020204020204" pitchFamily="34" charset="-122"/>
              </a:rPr>
              <a:t>+</a:t>
            </a:r>
            <a:r>
              <a:rPr lang="zh-CN" altLang="en-US" dirty="0">
                <a:solidFill>
                  <a:schemeClr val="bg1">
                    <a:lumMod val="50000"/>
                  </a:schemeClr>
                </a:solidFill>
                <a:latin typeface="微软雅黑" panose="020B0503020204020204" pitchFamily="34" charset="-122"/>
                <a:ea typeface="微软雅黑" panose="020B0503020204020204" pitchFamily="34" charset="-122"/>
              </a:rPr>
              <a:t>字母</a:t>
            </a:r>
            <a:r>
              <a:rPr lang="en-US" altLang="zh-CN" dirty="0">
                <a:solidFill>
                  <a:schemeClr val="bg1">
                    <a:lumMod val="50000"/>
                  </a:schemeClr>
                </a:solidFill>
                <a:latin typeface="微软雅黑" panose="020B0503020204020204" pitchFamily="34" charset="-122"/>
                <a:ea typeface="微软雅黑" panose="020B0503020204020204" pitchFamily="34" charset="-122"/>
              </a:rPr>
              <a:t>+8</a:t>
            </a:r>
            <a:r>
              <a:rPr lang="zh-CN" altLang="en-US" dirty="0">
                <a:solidFill>
                  <a:schemeClr val="bg1">
                    <a:lumMod val="50000"/>
                  </a:schemeClr>
                </a:solidFill>
                <a:latin typeface="微软雅黑" panose="020B0503020204020204" pitchFamily="34" charset="-122"/>
                <a:ea typeface="微软雅黑" panose="020B0503020204020204" pitchFamily="34" charset="-122"/>
              </a:rPr>
              <a:t>位密码就有</a:t>
            </a:r>
            <a:r>
              <a:rPr lang="en-US" altLang="zh-CN" dirty="0">
                <a:solidFill>
                  <a:schemeClr val="bg1">
                    <a:lumMod val="50000"/>
                  </a:schemeClr>
                </a:solidFill>
                <a:latin typeface="微软雅黑" panose="020B0503020204020204" pitchFamily="34" charset="-122"/>
                <a:ea typeface="微软雅黑" panose="020B0503020204020204" pitchFamily="34" charset="-122"/>
              </a:rPr>
              <a:t>36^8</a:t>
            </a:r>
            <a:r>
              <a:rPr lang="zh-CN" altLang="en-US" dirty="0">
                <a:solidFill>
                  <a:schemeClr val="bg1">
                    <a:lumMod val="50000"/>
                  </a:schemeClr>
                </a:solidFill>
                <a:latin typeface="微软雅黑" panose="020B0503020204020204" pitchFamily="34" charset="-122"/>
                <a:ea typeface="微软雅黑" panose="020B0503020204020204" pitchFamily="34" charset="-122"/>
              </a:rPr>
              <a:t>种排列</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rPr>
              <a:t>组合，理论可行实际不可行。</a:t>
            </a:r>
          </a:p>
        </p:txBody>
      </p:sp>
      <p:pic>
        <p:nvPicPr>
          <p:cNvPr id="15" name="Picture" descr="Picture"/>
          <p:cNvPicPr>
            <a:picLocks noChangeAspect="1"/>
          </p:cNvPicPr>
          <p:nvPr/>
        </p:nvPicPr>
        <p:blipFill>
          <a:blip r:embed="rId7" cstate="print">
            <a:alphaModFix/>
          </a:blip>
          <a:stretch>
            <a:fillRect/>
          </a:stretch>
        </p:blipFill>
        <p:spPr>
          <a:xfrm>
            <a:off x="2411760" y="5291529"/>
            <a:ext cx="397191" cy="465534"/>
          </a:xfrm>
          <a:prstGeom prst="rect">
            <a:avLst/>
          </a:prstGeom>
        </p:spPr>
      </p:pic>
      <p:sp>
        <p:nvSpPr>
          <p:cNvPr id="16" name="TextBox 15"/>
          <p:cNvSpPr txBox="1"/>
          <p:nvPr/>
        </p:nvSpPr>
        <p:spPr>
          <a:xfrm>
            <a:off x="3203848" y="5253007"/>
            <a:ext cx="5472608" cy="1200329"/>
          </a:xfrm>
          <a:prstGeom prst="rect">
            <a:avLst/>
          </a:prstGeom>
          <a:noFill/>
        </p:spPr>
        <p:txBody>
          <a:bodyPr wrap="square" rtlCol="0">
            <a:spAutoFit/>
          </a:bodyPr>
          <a:lstStyle/>
          <a:p>
            <a:r>
              <a:rPr lang="zh-CN" altLang="en-US" dirty="0">
                <a:solidFill>
                  <a:srgbClr val="C84646"/>
                </a:solidFill>
                <a:latin typeface="微软雅黑" panose="020B0503020204020204" pitchFamily="34" charset="-122"/>
                <a:ea typeface="微软雅黑" panose="020B0503020204020204" pitchFamily="34" charset="-122"/>
              </a:rPr>
              <a:t>方案四：字典</a:t>
            </a:r>
            <a:r>
              <a:rPr lang="en-US" altLang="zh-CN" dirty="0">
                <a:solidFill>
                  <a:srgbClr val="C84646"/>
                </a:solidFill>
                <a:latin typeface="微软雅黑" panose="020B0503020204020204" pitchFamily="34" charset="-122"/>
                <a:ea typeface="微软雅黑" panose="020B0503020204020204" pitchFamily="34" charset="-122"/>
              </a:rPr>
              <a:t>+</a:t>
            </a:r>
            <a:r>
              <a:rPr lang="zh-CN" altLang="en-US" dirty="0">
                <a:solidFill>
                  <a:srgbClr val="C84646"/>
                </a:solidFill>
                <a:latin typeface="微软雅黑" panose="020B0503020204020204" pitchFamily="34" charset="-122"/>
                <a:ea typeface="微软雅黑" panose="020B0503020204020204" pitchFamily="34" charset="-122"/>
              </a:rPr>
              <a:t>排列组合相结合。</a:t>
            </a:r>
            <a:endParaRPr lang="en-US" altLang="zh-CN" dirty="0">
              <a:solidFill>
                <a:srgbClr val="C84646"/>
              </a:solidFill>
              <a:latin typeface="微软雅黑" panose="020B0503020204020204" pitchFamily="34" charset="-122"/>
              <a:ea typeface="微软雅黑" panose="020B0503020204020204" pitchFamily="34" charset="-122"/>
            </a:endParaRPr>
          </a:p>
          <a:p>
            <a:endParaRPr lang="en-US" altLang="zh-CN" dirty="0">
              <a:solidFill>
                <a:srgbClr val="C84646"/>
              </a:solidFill>
              <a:latin typeface="微软雅黑" panose="020B0503020204020204" pitchFamily="34" charset="-122"/>
              <a:ea typeface="微软雅黑" panose="020B0503020204020204" pitchFamily="34" charset="-122"/>
            </a:endParaRPr>
          </a:p>
          <a:p>
            <a:r>
              <a:rPr lang="zh-CN" altLang="en-US" dirty="0">
                <a:solidFill>
                  <a:srgbClr val="C84646"/>
                </a:solidFill>
                <a:latin typeface="微软雅黑" panose="020B0503020204020204" pitchFamily="34" charset="-122"/>
                <a:ea typeface="微软雅黑" panose="020B0503020204020204" pitchFamily="34" charset="-122"/>
              </a:rPr>
              <a:t>队列中先装入常见情况的密码串字典，再尽可能地装入排列组合，兼顾速度的同时提高破译概率。</a:t>
            </a:r>
          </a:p>
        </p:txBody>
      </p:sp>
    </p:spTree>
    <p:extLst>
      <p:ext uri="{BB962C8B-B14F-4D97-AF65-F5344CB8AC3E}">
        <p14:creationId xmlns:p14="http://schemas.microsoft.com/office/powerpoint/2010/main" val="69932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arn(inVertical)">
                                      <p:cBhvr>
                                        <p:cTn id="20" dur="500"/>
                                        <p:tgtEl>
                                          <p:spTgt spid="15"/>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arn(inVertical)">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空心弧 33"/>
          <p:cNvSpPr/>
          <p:nvPr/>
        </p:nvSpPr>
        <p:spPr>
          <a:xfrm>
            <a:off x="-5579954" y="436544"/>
            <a:ext cx="6615791" cy="6199502"/>
          </a:xfrm>
          <a:prstGeom prst="blockArc">
            <a:avLst>
              <a:gd name="adj1" fmla="val 18900000"/>
              <a:gd name="adj2" fmla="val 2700000"/>
              <a:gd name="adj3" fmla="val 301"/>
            </a:avLst>
          </a:prstGeom>
          <a:solidFill>
            <a:srgbClr val="D61E42"/>
          </a:solidFill>
          <a:ln>
            <a:solidFill>
              <a:srgbClr val="D61E4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5" name="椭圆 34"/>
          <p:cNvSpPr/>
          <p:nvPr/>
        </p:nvSpPr>
        <p:spPr>
          <a:xfrm>
            <a:off x="403570" y="2790439"/>
            <a:ext cx="1090447" cy="1016563"/>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6" name="ïṧļîḍè">
            <a:extLst>
              <a:ext uri="{FF2B5EF4-FFF2-40B4-BE49-F238E27FC236}">
                <a16:creationId xmlns:a16="http://schemas.microsoft.com/office/drawing/2014/main" xmlns="" id="{376CAD9D-F7F9-499C-B6D0-C8DAF15C9CF7}"/>
              </a:ext>
            </a:extLst>
          </p:cNvPr>
          <p:cNvSpPr/>
          <p:nvPr/>
        </p:nvSpPr>
        <p:spPr>
          <a:xfrm>
            <a:off x="468972" y="2848208"/>
            <a:ext cx="961558" cy="896406"/>
          </a:xfrm>
          <a:prstGeom prst="ellipse">
            <a:avLst/>
          </a:prstGeom>
          <a:solidFill>
            <a:srgbClr val="D61E42"/>
          </a:solidFill>
          <a:ln>
            <a:noFill/>
          </a:ln>
        </p:spPr>
        <p:style>
          <a:lnRef idx="2">
            <a:schemeClr val="accent1">
              <a:shade val="50000"/>
            </a:schemeClr>
          </a:lnRef>
          <a:fillRef idx="1">
            <a:schemeClr val="accent1"/>
          </a:fillRef>
          <a:effectRef idx="0">
            <a:schemeClr val="accent1"/>
          </a:effectRef>
          <a:fontRef idx="minor">
            <a:schemeClr val="lt1"/>
          </a:fontRef>
        </p:style>
        <p:txBody>
          <a:bodyPr lIns="34271" tIns="17134" rIns="34271" bIns="17134"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675"/>
          </a:p>
        </p:txBody>
      </p:sp>
      <p:grpSp>
        <p:nvGrpSpPr>
          <p:cNvPr id="2" name="0cd5ff57-a39c-496a-8f96-726bae8f625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2295F385-3757-4F13-BA5E-DCCBDE0A24BA}"/>
              </a:ext>
            </a:extLst>
          </p:cNvPr>
          <p:cNvGrpSpPr>
            <a:grpSpLocks noChangeAspect="1"/>
          </p:cNvGrpSpPr>
          <p:nvPr>
            <p:custDataLst>
              <p:tags r:id="rId1"/>
            </p:custDataLst>
          </p:nvPr>
        </p:nvGrpSpPr>
        <p:grpSpPr>
          <a:xfrm>
            <a:off x="425801" y="347191"/>
            <a:ext cx="7263332" cy="5485810"/>
            <a:chOff x="575870" y="0"/>
            <a:chExt cx="9080603" cy="6858000"/>
          </a:xfrm>
        </p:grpSpPr>
        <p:sp>
          <p:nvSpPr>
            <p:cNvPr id="6" name="iš1ïḓê">
              <a:extLst>
                <a:ext uri="{FF2B5EF4-FFF2-40B4-BE49-F238E27FC236}">
                  <a16:creationId xmlns:a16="http://schemas.microsoft.com/office/drawing/2014/main" xmlns="" id="{0367A60A-C4D2-4FDD-BAE1-9DFA05D6DE66}"/>
                </a:ext>
              </a:extLst>
            </p:cNvPr>
            <p:cNvSpPr txBox="1"/>
            <p:nvPr/>
          </p:nvSpPr>
          <p:spPr>
            <a:xfrm>
              <a:off x="626055" y="3304128"/>
              <a:ext cx="3816845" cy="642664"/>
            </a:xfrm>
            <a:prstGeom prst="rect">
              <a:avLst/>
            </a:prstGeom>
            <a:noFill/>
          </p:spPr>
          <p:txBody>
            <a:bodyPr wrap="none" lIns="33746" tIns="17548" rIns="33746" bIns="17548" anchor="b" anchorCtr="0">
              <a:noAutofit/>
            </a:bodyPr>
            <a:lstStyle/>
            <a:p>
              <a:pPr algn="r">
                <a:lnSpc>
                  <a:spcPts val="2885"/>
                </a:lnSpc>
                <a:spcBef>
                  <a:spcPct val="0"/>
                </a:spcBef>
              </a:pPr>
              <a:r>
                <a:rPr lang="zh-CN" altLang="en-US" sz="2249" dirty="0">
                  <a:solidFill>
                    <a:srgbClr val="000000">
                      <a:alpha val="100000"/>
                    </a:srgbClr>
                  </a:solidFill>
                  <a:latin typeface="Alibaba PuHuiTi Regular" charset="-122"/>
                  <a:ea typeface="Alibaba PuHuiTi Regular" charset="-122"/>
                  <a:cs typeface="Alibaba PuHuiTi Regular" charset="-122"/>
                </a:rPr>
                <a:t>安卓开发简介</a:t>
              </a:r>
            </a:p>
          </p:txBody>
        </p:sp>
        <p:grpSp>
          <p:nvGrpSpPr>
            <p:cNvPr id="3" name="ïśḻîde">
              <a:extLst>
                <a:ext uri="{FF2B5EF4-FFF2-40B4-BE49-F238E27FC236}">
                  <a16:creationId xmlns:a16="http://schemas.microsoft.com/office/drawing/2014/main" xmlns="" id="{8283269A-96F1-4E16-9EFC-3BC0733018BA}"/>
                </a:ext>
              </a:extLst>
            </p:cNvPr>
            <p:cNvGrpSpPr/>
            <p:nvPr/>
          </p:nvGrpSpPr>
          <p:grpSpPr>
            <a:xfrm>
              <a:off x="4560463" y="0"/>
              <a:ext cx="698177" cy="6858000"/>
              <a:chOff x="4560463" y="0"/>
              <a:chExt cx="698177" cy="6858000"/>
            </a:xfrm>
          </p:grpSpPr>
          <p:sp>
            <p:nvSpPr>
              <p:cNvPr id="15" name="îsľïde">
                <a:extLst>
                  <a:ext uri="{FF2B5EF4-FFF2-40B4-BE49-F238E27FC236}">
                    <a16:creationId xmlns:a16="http://schemas.microsoft.com/office/drawing/2014/main" xmlns="" id="{D0664DA5-F8C9-453F-9A35-39619EE7162D}"/>
                  </a:ext>
                </a:extLst>
              </p:cNvPr>
              <p:cNvSpPr/>
              <p:nvPr/>
            </p:nvSpPr>
            <p:spPr bwMode="auto">
              <a:xfrm>
                <a:off x="4907471" y="0"/>
                <a:ext cx="72008" cy="6858000"/>
              </a:xfrm>
              <a:prstGeom prst="rect">
                <a:avLst/>
              </a:prstGeom>
              <a:solidFill>
                <a:schemeClr val="tx2">
                  <a:lumMod val="20000"/>
                  <a:lumOff val="80000"/>
                </a:schemeClr>
              </a:solidFill>
              <a:ln w="19050">
                <a:noFill/>
                <a:round/>
                <a:headEnd/>
                <a:tailEnd/>
              </a:ln>
            </p:spPr>
            <p:txBody>
              <a:bodyPr anchor="ctr"/>
              <a:lstStyle/>
              <a:p>
                <a:pPr algn="ctr" defTabSz="685064"/>
                <a:endParaRPr sz="1050">
                  <a:solidFill>
                    <a:srgbClr val="000000"/>
                  </a:solidFill>
                </a:endParaRPr>
              </a:p>
            </p:txBody>
          </p:sp>
          <p:sp>
            <p:nvSpPr>
              <p:cNvPr id="17" name="iṣḷíḍê">
                <a:extLst>
                  <a:ext uri="{FF2B5EF4-FFF2-40B4-BE49-F238E27FC236}">
                    <a16:creationId xmlns:a16="http://schemas.microsoft.com/office/drawing/2014/main" xmlns="" id="{EC7A2CFB-5008-4DAA-AE22-E9F66D3C190B}"/>
                  </a:ext>
                </a:extLst>
              </p:cNvPr>
              <p:cNvSpPr/>
              <p:nvPr/>
            </p:nvSpPr>
            <p:spPr bwMode="auto">
              <a:xfrm>
                <a:off x="4560463" y="2200517"/>
                <a:ext cx="642664" cy="642664"/>
              </a:xfrm>
              <a:prstGeom prst="ellipse">
                <a:avLst/>
              </a:prstGeom>
              <a:solidFill>
                <a:schemeClr val="bg1"/>
              </a:solidFill>
              <a:ln w="57150">
                <a:solidFill>
                  <a:schemeClr val="bg1"/>
                </a:solidFill>
                <a:round/>
                <a:headEnd/>
                <a:tailEnd/>
              </a:ln>
            </p:spPr>
            <p:txBody>
              <a:bodyPr rot="0" spcFirstLastPara="0" vert="horz" wrap="none" lIns="33746" tIns="17548" rIns="33746" bIns="17548" anchor="ctr" anchorCtr="1" forceAA="0" compatLnSpc="1">
                <a:prstTxWarp prst="textNoShape">
                  <a:avLst/>
                </a:prstTxWarp>
                <a:normAutofit/>
              </a:bodyPr>
              <a:lstStyle/>
              <a:p>
                <a:pPr algn="ctr" defTabSz="685064"/>
                <a:r>
                  <a:rPr lang="en-US" altLang="zh-CN" dirty="0">
                    <a:solidFill>
                      <a:srgbClr val="778495"/>
                    </a:solidFill>
                    <a:latin typeface="Impact" panose="020B0806030902050204" pitchFamily="34" charset="0"/>
                  </a:rPr>
                  <a:t>02</a:t>
                </a:r>
              </a:p>
            </p:txBody>
          </p:sp>
          <p:sp>
            <p:nvSpPr>
              <p:cNvPr id="18" name="i$lïďè">
                <a:extLst>
                  <a:ext uri="{FF2B5EF4-FFF2-40B4-BE49-F238E27FC236}">
                    <a16:creationId xmlns:a16="http://schemas.microsoft.com/office/drawing/2014/main" xmlns="" id="{BE89A63C-1DF9-4A49-BC45-A814A5A0FFEF}"/>
                  </a:ext>
                </a:extLst>
              </p:cNvPr>
              <p:cNvSpPr/>
              <p:nvPr/>
            </p:nvSpPr>
            <p:spPr bwMode="auto">
              <a:xfrm>
                <a:off x="4560463" y="3405819"/>
                <a:ext cx="642664" cy="642664"/>
              </a:xfrm>
              <a:prstGeom prst="ellipse">
                <a:avLst/>
              </a:prstGeom>
              <a:solidFill>
                <a:schemeClr val="bg1"/>
              </a:solidFill>
              <a:ln w="57150">
                <a:solidFill>
                  <a:schemeClr val="bg1"/>
                </a:solidFill>
                <a:round/>
                <a:headEnd/>
                <a:tailEnd/>
              </a:ln>
            </p:spPr>
            <p:txBody>
              <a:bodyPr rot="0" spcFirstLastPara="0" vert="horz" wrap="none" lIns="33746" tIns="17548" rIns="33746" bIns="17548" anchor="ctr" anchorCtr="1" forceAA="0" compatLnSpc="1">
                <a:prstTxWarp prst="textNoShape">
                  <a:avLst/>
                </a:prstTxWarp>
                <a:normAutofit/>
              </a:bodyPr>
              <a:lstStyle/>
              <a:p>
                <a:pPr algn="ctr" defTabSz="685064"/>
                <a:r>
                  <a:rPr lang="en-US" altLang="zh-CN" dirty="0">
                    <a:solidFill>
                      <a:srgbClr val="778495"/>
                    </a:solidFill>
                    <a:latin typeface="Impact" panose="020B0806030902050204" pitchFamily="34" charset="0"/>
                  </a:rPr>
                  <a:t>03</a:t>
                </a:r>
              </a:p>
            </p:txBody>
          </p:sp>
          <p:sp>
            <p:nvSpPr>
              <p:cNvPr id="19" name="î$lïḋè">
                <a:extLst>
                  <a:ext uri="{FF2B5EF4-FFF2-40B4-BE49-F238E27FC236}">
                    <a16:creationId xmlns:a16="http://schemas.microsoft.com/office/drawing/2014/main" xmlns="" id="{60362616-91C3-40A8-9D05-795C97E56F77}"/>
                  </a:ext>
                </a:extLst>
              </p:cNvPr>
              <p:cNvSpPr/>
              <p:nvPr/>
            </p:nvSpPr>
            <p:spPr bwMode="auto">
              <a:xfrm>
                <a:off x="4615976" y="4641959"/>
                <a:ext cx="642664" cy="642664"/>
              </a:xfrm>
              <a:prstGeom prst="ellipse">
                <a:avLst/>
              </a:prstGeom>
              <a:solidFill>
                <a:schemeClr val="bg1"/>
              </a:solidFill>
              <a:ln w="57150">
                <a:solidFill>
                  <a:schemeClr val="bg1"/>
                </a:solidFill>
                <a:round/>
                <a:headEnd/>
                <a:tailEnd/>
              </a:ln>
            </p:spPr>
            <p:txBody>
              <a:bodyPr rot="0" spcFirstLastPara="0" vert="horz" wrap="none" lIns="33746" tIns="17548" rIns="33746" bIns="17548" anchor="ctr" anchorCtr="1" forceAA="0" compatLnSpc="1">
                <a:prstTxWarp prst="textNoShape">
                  <a:avLst/>
                </a:prstTxWarp>
                <a:normAutofit/>
              </a:bodyPr>
              <a:lstStyle/>
              <a:p>
                <a:pPr algn="ctr" defTabSz="685064"/>
                <a:r>
                  <a:rPr lang="en-US" altLang="zh-CN" dirty="0">
                    <a:solidFill>
                      <a:srgbClr val="778495"/>
                    </a:solidFill>
                    <a:latin typeface="Impact" panose="020B0806030902050204" pitchFamily="34" charset="0"/>
                  </a:rPr>
                  <a:t>04</a:t>
                </a:r>
              </a:p>
            </p:txBody>
          </p:sp>
        </p:grpSp>
        <p:sp>
          <p:nvSpPr>
            <p:cNvPr id="4" name="ïşḷîḓe">
              <a:extLst>
                <a:ext uri="{FF2B5EF4-FFF2-40B4-BE49-F238E27FC236}">
                  <a16:creationId xmlns:a16="http://schemas.microsoft.com/office/drawing/2014/main" xmlns="" id="{791951B6-8D64-41FE-AD92-03B07587DDD7}"/>
                </a:ext>
              </a:extLst>
            </p:cNvPr>
            <p:cNvSpPr txBox="1"/>
            <p:nvPr/>
          </p:nvSpPr>
          <p:spPr>
            <a:xfrm>
              <a:off x="681569" y="4549447"/>
              <a:ext cx="3816844" cy="642664"/>
            </a:xfrm>
            <a:prstGeom prst="rect">
              <a:avLst/>
            </a:prstGeom>
            <a:noFill/>
          </p:spPr>
          <p:txBody>
            <a:bodyPr wrap="none" lIns="33746" tIns="17548" rIns="33746" bIns="17548" anchor="b" anchorCtr="0">
              <a:noAutofit/>
            </a:bodyPr>
            <a:lstStyle/>
            <a:p>
              <a:pPr algn="r">
                <a:lnSpc>
                  <a:spcPts val="2885"/>
                </a:lnSpc>
                <a:spcBef>
                  <a:spcPct val="0"/>
                </a:spcBef>
              </a:pPr>
              <a:r>
                <a:rPr lang="zh-CN" altLang="en-US" sz="2249" dirty="0">
                  <a:solidFill>
                    <a:srgbClr val="000000">
                      <a:alpha val="100000"/>
                    </a:srgbClr>
                  </a:solidFill>
                  <a:latin typeface="Alibaba PuHuiTi Regular" charset="-122"/>
                  <a:ea typeface="Alibaba PuHuiTi Regular" charset="-122"/>
                  <a:cs typeface="Alibaba PuHuiTi Regular" charset="-122"/>
                </a:rPr>
                <a:t>其他破解的方法</a:t>
              </a:r>
            </a:p>
          </p:txBody>
        </p:sp>
        <p:sp>
          <p:nvSpPr>
            <p:cNvPr id="8" name="ïṣ1ïḋê">
              <a:extLst>
                <a:ext uri="{FF2B5EF4-FFF2-40B4-BE49-F238E27FC236}">
                  <a16:creationId xmlns:a16="http://schemas.microsoft.com/office/drawing/2014/main" xmlns="" id="{DA1A6EDF-BEFE-41BC-9A8E-EFE6BE289F05}"/>
                </a:ext>
              </a:extLst>
            </p:cNvPr>
            <p:cNvSpPr txBox="1"/>
            <p:nvPr/>
          </p:nvSpPr>
          <p:spPr>
            <a:xfrm>
              <a:off x="575870" y="2110783"/>
              <a:ext cx="3816843" cy="642664"/>
            </a:xfrm>
            <a:prstGeom prst="rect">
              <a:avLst/>
            </a:prstGeom>
            <a:noFill/>
          </p:spPr>
          <p:txBody>
            <a:bodyPr wrap="none" lIns="33746" tIns="17548" rIns="33746" bIns="17548" anchor="b" anchorCtr="0">
              <a:noAutofit/>
            </a:bodyPr>
            <a:lstStyle/>
            <a:p>
              <a:pPr algn="r">
                <a:lnSpc>
                  <a:spcPts val="2885"/>
                </a:lnSpc>
                <a:spcBef>
                  <a:spcPct val="0"/>
                </a:spcBef>
              </a:pPr>
              <a:r>
                <a:rPr lang="zh-CN" altLang="en-US" sz="2249" dirty="0">
                  <a:solidFill>
                    <a:srgbClr val="000000">
                      <a:alpha val="100000"/>
                    </a:srgbClr>
                  </a:solidFill>
                  <a:latin typeface="Alibaba PuHuiTi Regular" charset="-122"/>
                  <a:ea typeface="Alibaba PuHuiTi Regular" charset="-122"/>
                  <a:cs typeface="Alibaba PuHuiTi Regular" charset="-122"/>
                </a:rPr>
                <a:t>并发破译</a:t>
              </a:r>
            </a:p>
          </p:txBody>
        </p:sp>
        <p:sp>
          <p:nvSpPr>
            <p:cNvPr id="10" name="îṥḻïḋè">
              <a:extLst>
                <a:ext uri="{FF2B5EF4-FFF2-40B4-BE49-F238E27FC236}">
                  <a16:creationId xmlns:a16="http://schemas.microsoft.com/office/drawing/2014/main" xmlns="" id="{3537D6D4-F934-4531-BB41-CEBCA5D3D86A}"/>
                </a:ext>
              </a:extLst>
            </p:cNvPr>
            <p:cNvSpPr txBox="1"/>
            <p:nvPr/>
          </p:nvSpPr>
          <p:spPr>
            <a:xfrm>
              <a:off x="626057" y="916017"/>
              <a:ext cx="3816843" cy="642664"/>
            </a:xfrm>
            <a:prstGeom prst="rect">
              <a:avLst/>
            </a:prstGeom>
            <a:noFill/>
          </p:spPr>
          <p:txBody>
            <a:bodyPr wrap="none" lIns="33746" tIns="17548" rIns="33746" bIns="17548" anchor="b" anchorCtr="0">
              <a:noAutofit/>
            </a:bodyPr>
            <a:lstStyle/>
            <a:p>
              <a:pPr algn="r">
                <a:lnSpc>
                  <a:spcPts val="2885"/>
                </a:lnSpc>
                <a:spcBef>
                  <a:spcPct val="0"/>
                </a:spcBef>
              </a:pPr>
              <a:r>
                <a:rPr lang="zh-CN" altLang="en-US" sz="2249" dirty="0">
                  <a:solidFill>
                    <a:srgbClr val="000000">
                      <a:alpha val="100000"/>
                    </a:srgbClr>
                  </a:solidFill>
                  <a:latin typeface="Alibaba PuHuiTi Regular" charset="-122"/>
                  <a:ea typeface="Alibaba PuHuiTi Regular" charset="-122"/>
                  <a:cs typeface="Alibaba PuHuiTi Regular" charset="-122"/>
                </a:rPr>
                <a:t>功能实现</a:t>
              </a:r>
            </a:p>
          </p:txBody>
        </p:sp>
        <p:grpSp>
          <p:nvGrpSpPr>
            <p:cNvPr id="12" name="ïṡlîdè">
              <a:extLst>
                <a:ext uri="{FF2B5EF4-FFF2-40B4-BE49-F238E27FC236}">
                  <a16:creationId xmlns:a16="http://schemas.microsoft.com/office/drawing/2014/main" xmlns="" id="{F2B01660-2E5B-473A-B4F8-7273CCFE67C3}"/>
                </a:ext>
              </a:extLst>
            </p:cNvPr>
            <p:cNvGrpSpPr/>
            <p:nvPr/>
          </p:nvGrpSpPr>
          <p:grpSpPr>
            <a:xfrm>
              <a:off x="6434545" y="2923206"/>
              <a:ext cx="3221928" cy="1233251"/>
              <a:chOff x="6434545" y="2923206"/>
              <a:chExt cx="3221928" cy="1233251"/>
            </a:xfrm>
          </p:grpSpPr>
          <p:sp>
            <p:nvSpPr>
              <p:cNvPr id="13" name="íṧľíḋe">
                <a:extLst>
                  <a:ext uri="{FF2B5EF4-FFF2-40B4-BE49-F238E27FC236}">
                    <a16:creationId xmlns:a16="http://schemas.microsoft.com/office/drawing/2014/main" xmlns="" id="{1E77B988-6830-4D51-BEEE-0DE9764FFF70}"/>
                  </a:ext>
                </a:extLst>
              </p:cNvPr>
              <p:cNvSpPr/>
              <p:nvPr/>
            </p:nvSpPr>
            <p:spPr>
              <a:xfrm>
                <a:off x="6434545" y="3551086"/>
                <a:ext cx="3221928" cy="605371"/>
              </a:xfrm>
              <a:prstGeom prst="rect">
                <a:avLst/>
              </a:prstGeom>
            </p:spPr>
            <p:txBody>
              <a:bodyPr wrap="none" lIns="33746" tIns="17548" rIns="33746" bIns="17548" anchor="ctr" anchorCtr="0">
                <a:normAutofit lnSpcReduction="10000"/>
              </a:bodyPr>
              <a:lstStyle/>
              <a:p>
                <a:pPr defTabSz="685064">
                  <a:lnSpc>
                    <a:spcPct val="150000"/>
                  </a:lnSpc>
                </a:pPr>
                <a:r>
                  <a:rPr lang="en-US" altLang="zh-CN" sz="2024" b="1" spc="225" dirty="0">
                    <a:solidFill>
                      <a:srgbClr val="778495"/>
                    </a:solidFill>
                  </a:rPr>
                  <a:t>CONTENTS</a:t>
                </a:r>
                <a:endParaRPr lang="zh-CN" altLang="en-US" sz="2024" b="1" spc="225" dirty="0">
                  <a:solidFill>
                    <a:srgbClr val="778495"/>
                  </a:solidFill>
                </a:endParaRPr>
              </a:p>
            </p:txBody>
          </p:sp>
          <p:sp>
            <p:nvSpPr>
              <p:cNvPr id="14" name="í$ľíḓe">
                <a:extLst>
                  <a:ext uri="{FF2B5EF4-FFF2-40B4-BE49-F238E27FC236}">
                    <a16:creationId xmlns:a16="http://schemas.microsoft.com/office/drawing/2014/main" xmlns="" id="{A355E741-6AE2-4612-A01C-2F9C0262E09D}"/>
                  </a:ext>
                </a:extLst>
              </p:cNvPr>
              <p:cNvSpPr/>
              <p:nvPr/>
            </p:nvSpPr>
            <p:spPr bwMode="auto">
              <a:xfrm>
                <a:off x="6551473" y="2923206"/>
                <a:ext cx="674448" cy="641848"/>
              </a:xfrm>
              <a:custGeom>
                <a:avLst/>
                <a:gdLst>
                  <a:gd name="T0" fmla="*/ 0 w 3951"/>
                  <a:gd name="T1" fmla="*/ 1583116 h 3950"/>
                  <a:gd name="T2" fmla="*/ 108452 w 3951"/>
                  <a:gd name="T3" fmla="*/ 1477575 h 3950"/>
                  <a:gd name="T4" fmla="*/ 1692401 w 3951"/>
                  <a:gd name="T5" fmla="*/ 1477575 h 3950"/>
                  <a:gd name="T6" fmla="*/ 1800397 w 3951"/>
                  <a:gd name="T7" fmla="*/ 1583116 h 3950"/>
                  <a:gd name="T8" fmla="*/ 756431 w 3951"/>
                  <a:gd name="T9" fmla="*/ 771741 h 3950"/>
                  <a:gd name="T10" fmla="*/ 1044422 w 3951"/>
                  <a:gd name="T11" fmla="*/ 771741 h 3950"/>
                  <a:gd name="T12" fmla="*/ 1512406 w 3951"/>
                  <a:gd name="T13" fmla="*/ 771741 h 3950"/>
                  <a:gd name="T14" fmla="*/ 1512406 w 3951"/>
                  <a:gd name="T15" fmla="*/ 1547936 h 3950"/>
                  <a:gd name="T16" fmla="*/ 1044422 w 3951"/>
                  <a:gd name="T17" fmla="*/ 1547936 h 3950"/>
                  <a:gd name="T18" fmla="*/ 756431 w 3951"/>
                  <a:gd name="T19" fmla="*/ 1547936 h 3950"/>
                  <a:gd name="T20" fmla="*/ 288446 w 3951"/>
                  <a:gd name="T21" fmla="*/ 1547936 h 3950"/>
                  <a:gd name="T22" fmla="*/ 288446 w 3951"/>
                  <a:gd name="T23" fmla="*/ 771741 h 3950"/>
                  <a:gd name="T24" fmla="*/ 1296413 w 3951"/>
                  <a:gd name="T25" fmla="*/ 1512755 h 3950"/>
                  <a:gd name="T26" fmla="*/ 1296413 w 3951"/>
                  <a:gd name="T27" fmla="*/ 1301673 h 3950"/>
                  <a:gd name="T28" fmla="*/ 1512406 w 3951"/>
                  <a:gd name="T29" fmla="*/ 1266493 h 3950"/>
                  <a:gd name="T30" fmla="*/ 1296413 w 3951"/>
                  <a:gd name="T31" fmla="*/ 1266493 h 3950"/>
                  <a:gd name="T32" fmla="*/ 1512406 w 3951"/>
                  <a:gd name="T33" fmla="*/ 806922 h 3950"/>
                  <a:gd name="T34" fmla="*/ 1044422 w 3951"/>
                  <a:gd name="T35" fmla="*/ 1512755 h 3950"/>
                  <a:gd name="T36" fmla="*/ 1044422 w 3951"/>
                  <a:gd name="T37" fmla="*/ 1301673 h 3950"/>
                  <a:gd name="T38" fmla="*/ 1260415 w 3951"/>
                  <a:gd name="T39" fmla="*/ 1266493 h 3950"/>
                  <a:gd name="T40" fmla="*/ 1044422 w 3951"/>
                  <a:gd name="T41" fmla="*/ 1266493 h 3950"/>
                  <a:gd name="T42" fmla="*/ 1260415 w 3951"/>
                  <a:gd name="T43" fmla="*/ 806922 h 3950"/>
                  <a:gd name="T44" fmla="*/ 792430 w 3951"/>
                  <a:gd name="T45" fmla="*/ 1512755 h 3950"/>
                  <a:gd name="T46" fmla="*/ 792430 w 3951"/>
                  <a:gd name="T47" fmla="*/ 1301673 h 3950"/>
                  <a:gd name="T48" fmla="*/ 1008423 w 3951"/>
                  <a:gd name="T49" fmla="*/ 1266493 h 3950"/>
                  <a:gd name="T50" fmla="*/ 792430 w 3951"/>
                  <a:gd name="T51" fmla="*/ 1266493 h 3950"/>
                  <a:gd name="T52" fmla="*/ 1008423 w 3951"/>
                  <a:gd name="T53" fmla="*/ 806922 h 3950"/>
                  <a:gd name="T54" fmla="*/ 540438 w 3951"/>
                  <a:gd name="T55" fmla="*/ 1512755 h 3950"/>
                  <a:gd name="T56" fmla="*/ 540438 w 3951"/>
                  <a:gd name="T57" fmla="*/ 1301673 h 3950"/>
                  <a:gd name="T58" fmla="*/ 756431 w 3951"/>
                  <a:gd name="T59" fmla="*/ 1266493 h 3950"/>
                  <a:gd name="T60" fmla="*/ 540438 w 3951"/>
                  <a:gd name="T61" fmla="*/ 1266493 h 3950"/>
                  <a:gd name="T62" fmla="*/ 756431 w 3951"/>
                  <a:gd name="T63" fmla="*/ 806922 h 3950"/>
                  <a:gd name="T64" fmla="*/ 288446 w 3951"/>
                  <a:gd name="T65" fmla="*/ 1512755 h 3950"/>
                  <a:gd name="T66" fmla="*/ 288446 w 3951"/>
                  <a:gd name="T67" fmla="*/ 1301673 h 3950"/>
                  <a:gd name="T68" fmla="*/ 504439 w 3951"/>
                  <a:gd name="T69" fmla="*/ 1266493 h 3950"/>
                  <a:gd name="T70" fmla="*/ 288446 w 3951"/>
                  <a:gd name="T71" fmla="*/ 1266493 h 3950"/>
                  <a:gd name="T72" fmla="*/ 504439 w 3951"/>
                  <a:gd name="T73" fmla="*/ 806922 h 3950"/>
                  <a:gd name="T74" fmla="*/ 0 w 3951"/>
                  <a:gd name="T75" fmla="*/ 316623 h 3950"/>
                  <a:gd name="T76" fmla="*/ 252447 w 3951"/>
                  <a:gd name="T77" fmla="*/ 492525 h 3950"/>
                  <a:gd name="T78" fmla="*/ 1260415 w 3951"/>
                  <a:gd name="T79" fmla="*/ 140721 h 3950"/>
                  <a:gd name="T80" fmla="*/ 1548405 w 3951"/>
                  <a:gd name="T81" fmla="*/ 140721 h 3950"/>
                  <a:gd name="T82" fmla="*/ 1800397 w 3951"/>
                  <a:gd name="T83" fmla="*/ 703607 h 3950"/>
                  <a:gd name="T84" fmla="*/ 1296413 w 3951"/>
                  <a:gd name="T85" fmla="*/ 105541 h 3950"/>
                  <a:gd name="T86" fmla="*/ 1512406 w 3951"/>
                  <a:gd name="T87" fmla="*/ 457345 h 3950"/>
                  <a:gd name="T88" fmla="*/ 288446 w 3951"/>
                  <a:gd name="T89" fmla="*/ 105541 h 3950"/>
                  <a:gd name="T90" fmla="*/ 504439 w 3951"/>
                  <a:gd name="T91" fmla="*/ 457345 h 39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951" h="3950">
                    <a:moveTo>
                      <a:pt x="3556" y="3950"/>
                    </a:moveTo>
                    <a:cubicBezTo>
                      <a:pt x="396" y="3950"/>
                      <a:pt x="396" y="3950"/>
                      <a:pt x="396" y="3950"/>
                    </a:cubicBezTo>
                    <a:cubicBezTo>
                      <a:pt x="177" y="3950"/>
                      <a:pt x="0" y="3773"/>
                      <a:pt x="0" y="3555"/>
                    </a:cubicBezTo>
                    <a:cubicBezTo>
                      <a:pt x="0" y="1738"/>
                      <a:pt x="0" y="1738"/>
                      <a:pt x="0" y="1738"/>
                    </a:cubicBezTo>
                    <a:cubicBezTo>
                      <a:pt x="244" y="1738"/>
                      <a:pt x="244" y="1738"/>
                      <a:pt x="244" y="1738"/>
                    </a:cubicBezTo>
                    <a:cubicBezTo>
                      <a:pt x="243" y="2424"/>
                      <a:pt x="238" y="3318"/>
                      <a:pt x="238" y="3318"/>
                    </a:cubicBezTo>
                    <a:cubicBezTo>
                      <a:pt x="238" y="3536"/>
                      <a:pt x="494" y="3713"/>
                      <a:pt x="712" y="3713"/>
                    </a:cubicBezTo>
                    <a:cubicBezTo>
                      <a:pt x="3240" y="3713"/>
                      <a:pt x="3240" y="3713"/>
                      <a:pt x="3240" y="3713"/>
                    </a:cubicBezTo>
                    <a:cubicBezTo>
                      <a:pt x="3458" y="3713"/>
                      <a:pt x="3714" y="3536"/>
                      <a:pt x="3714" y="3318"/>
                    </a:cubicBezTo>
                    <a:cubicBezTo>
                      <a:pt x="3714" y="3318"/>
                      <a:pt x="3709" y="2404"/>
                      <a:pt x="3707" y="1738"/>
                    </a:cubicBezTo>
                    <a:cubicBezTo>
                      <a:pt x="3951" y="1738"/>
                      <a:pt x="3951" y="1738"/>
                      <a:pt x="3951" y="1738"/>
                    </a:cubicBezTo>
                    <a:cubicBezTo>
                      <a:pt x="3951" y="3555"/>
                      <a:pt x="3951" y="3555"/>
                      <a:pt x="3951" y="3555"/>
                    </a:cubicBezTo>
                    <a:cubicBezTo>
                      <a:pt x="3951" y="3773"/>
                      <a:pt x="3774" y="3950"/>
                      <a:pt x="3556" y="3950"/>
                    </a:cubicBezTo>
                    <a:close/>
                    <a:moveTo>
                      <a:pt x="1186" y="1733"/>
                    </a:moveTo>
                    <a:cubicBezTo>
                      <a:pt x="1660" y="1733"/>
                      <a:pt x="1660" y="1733"/>
                      <a:pt x="1660" y="1733"/>
                    </a:cubicBezTo>
                    <a:cubicBezTo>
                      <a:pt x="1739" y="1733"/>
                      <a:pt x="1739" y="1733"/>
                      <a:pt x="1739" y="1733"/>
                    </a:cubicBezTo>
                    <a:cubicBezTo>
                      <a:pt x="2213" y="1733"/>
                      <a:pt x="2213" y="1733"/>
                      <a:pt x="2213" y="1733"/>
                    </a:cubicBezTo>
                    <a:cubicBezTo>
                      <a:pt x="2292" y="1733"/>
                      <a:pt x="2292" y="1733"/>
                      <a:pt x="2292" y="1733"/>
                    </a:cubicBezTo>
                    <a:cubicBezTo>
                      <a:pt x="2766" y="1733"/>
                      <a:pt x="2766" y="1733"/>
                      <a:pt x="2766" y="1733"/>
                    </a:cubicBezTo>
                    <a:cubicBezTo>
                      <a:pt x="2845" y="1733"/>
                      <a:pt x="2845" y="1733"/>
                      <a:pt x="2845" y="1733"/>
                    </a:cubicBezTo>
                    <a:cubicBezTo>
                      <a:pt x="3319" y="1733"/>
                      <a:pt x="3319" y="1733"/>
                      <a:pt x="3319" y="1733"/>
                    </a:cubicBezTo>
                    <a:cubicBezTo>
                      <a:pt x="3398" y="1733"/>
                      <a:pt x="3398" y="1733"/>
                      <a:pt x="3398" y="1733"/>
                    </a:cubicBezTo>
                    <a:cubicBezTo>
                      <a:pt x="3398" y="3476"/>
                      <a:pt x="3398" y="3476"/>
                      <a:pt x="3398" y="3476"/>
                    </a:cubicBezTo>
                    <a:cubicBezTo>
                      <a:pt x="3319" y="3476"/>
                      <a:pt x="3319" y="3476"/>
                      <a:pt x="3319" y="3476"/>
                    </a:cubicBezTo>
                    <a:cubicBezTo>
                      <a:pt x="2845" y="3476"/>
                      <a:pt x="2845" y="3476"/>
                      <a:pt x="2845" y="3476"/>
                    </a:cubicBezTo>
                    <a:cubicBezTo>
                      <a:pt x="2766" y="3476"/>
                      <a:pt x="2766" y="3476"/>
                      <a:pt x="2766" y="3476"/>
                    </a:cubicBezTo>
                    <a:cubicBezTo>
                      <a:pt x="2292" y="3476"/>
                      <a:pt x="2292" y="3476"/>
                      <a:pt x="2292" y="3476"/>
                    </a:cubicBezTo>
                    <a:cubicBezTo>
                      <a:pt x="2213" y="3476"/>
                      <a:pt x="2213" y="3476"/>
                      <a:pt x="2213" y="3476"/>
                    </a:cubicBezTo>
                    <a:cubicBezTo>
                      <a:pt x="1739" y="3476"/>
                      <a:pt x="1739" y="3476"/>
                      <a:pt x="1739" y="3476"/>
                    </a:cubicBezTo>
                    <a:cubicBezTo>
                      <a:pt x="1660" y="3476"/>
                      <a:pt x="1660" y="3476"/>
                      <a:pt x="1660" y="3476"/>
                    </a:cubicBezTo>
                    <a:cubicBezTo>
                      <a:pt x="1186" y="3476"/>
                      <a:pt x="1186" y="3476"/>
                      <a:pt x="1186" y="3476"/>
                    </a:cubicBezTo>
                    <a:cubicBezTo>
                      <a:pt x="1107" y="3476"/>
                      <a:pt x="1107" y="3476"/>
                      <a:pt x="1107" y="3476"/>
                    </a:cubicBezTo>
                    <a:cubicBezTo>
                      <a:pt x="633" y="3476"/>
                      <a:pt x="633" y="3476"/>
                      <a:pt x="633" y="3476"/>
                    </a:cubicBezTo>
                    <a:cubicBezTo>
                      <a:pt x="554" y="3476"/>
                      <a:pt x="554" y="3476"/>
                      <a:pt x="554" y="3476"/>
                    </a:cubicBezTo>
                    <a:cubicBezTo>
                      <a:pt x="554" y="1733"/>
                      <a:pt x="554" y="1733"/>
                      <a:pt x="554" y="1733"/>
                    </a:cubicBezTo>
                    <a:cubicBezTo>
                      <a:pt x="633" y="1733"/>
                      <a:pt x="633" y="1733"/>
                      <a:pt x="633" y="1733"/>
                    </a:cubicBezTo>
                    <a:cubicBezTo>
                      <a:pt x="1107" y="1733"/>
                      <a:pt x="1107" y="1733"/>
                      <a:pt x="1107" y="1733"/>
                    </a:cubicBezTo>
                    <a:lnTo>
                      <a:pt x="1186" y="1733"/>
                    </a:lnTo>
                    <a:close/>
                    <a:moveTo>
                      <a:pt x="2845" y="3397"/>
                    </a:moveTo>
                    <a:cubicBezTo>
                      <a:pt x="3319" y="3397"/>
                      <a:pt x="3319" y="3397"/>
                      <a:pt x="3319" y="3397"/>
                    </a:cubicBezTo>
                    <a:cubicBezTo>
                      <a:pt x="3319" y="2923"/>
                      <a:pt x="3319" y="2923"/>
                      <a:pt x="3319" y="2923"/>
                    </a:cubicBezTo>
                    <a:cubicBezTo>
                      <a:pt x="2845" y="2923"/>
                      <a:pt x="2845" y="2923"/>
                      <a:pt x="2845" y="2923"/>
                    </a:cubicBezTo>
                    <a:lnTo>
                      <a:pt x="2845" y="3397"/>
                    </a:lnTo>
                    <a:close/>
                    <a:moveTo>
                      <a:pt x="2845" y="2844"/>
                    </a:moveTo>
                    <a:cubicBezTo>
                      <a:pt x="3319" y="2844"/>
                      <a:pt x="3319" y="2844"/>
                      <a:pt x="3319" y="2844"/>
                    </a:cubicBezTo>
                    <a:cubicBezTo>
                      <a:pt x="3319" y="2370"/>
                      <a:pt x="3319" y="2370"/>
                      <a:pt x="3319" y="2370"/>
                    </a:cubicBezTo>
                    <a:cubicBezTo>
                      <a:pt x="2845" y="2370"/>
                      <a:pt x="2845" y="2370"/>
                      <a:pt x="2845" y="2370"/>
                    </a:cubicBezTo>
                    <a:lnTo>
                      <a:pt x="2845" y="2844"/>
                    </a:lnTo>
                    <a:close/>
                    <a:moveTo>
                      <a:pt x="2845" y="2291"/>
                    </a:moveTo>
                    <a:cubicBezTo>
                      <a:pt x="3319" y="2291"/>
                      <a:pt x="3319" y="2291"/>
                      <a:pt x="3319" y="2291"/>
                    </a:cubicBezTo>
                    <a:cubicBezTo>
                      <a:pt x="3319" y="1812"/>
                      <a:pt x="3319" y="1812"/>
                      <a:pt x="3319" y="1812"/>
                    </a:cubicBezTo>
                    <a:cubicBezTo>
                      <a:pt x="2845" y="1812"/>
                      <a:pt x="2845" y="1812"/>
                      <a:pt x="2845" y="1812"/>
                    </a:cubicBezTo>
                    <a:lnTo>
                      <a:pt x="2845" y="2291"/>
                    </a:lnTo>
                    <a:close/>
                    <a:moveTo>
                      <a:pt x="2292" y="3397"/>
                    </a:moveTo>
                    <a:cubicBezTo>
                      <a:pt x="2766" y="3397"/>
                      <a:pt x="2766" y="3397"/>
                      <a:pt x="2766" y="3397"/>
                    </a:cubicBezTo>
                    <a:cubicBezTo>
                      <a:pt x="2766" y="2923"/>
                      <a:pt x="2766" y="2923"/>
                      <a:pt x="2766" y="2923"/>
                    </a:cubicBezTo>
                    <a:cubicBezTo>
                      <a:pt x="2292" y="2923"/>
                      <a:pt x="2292" y="2923"/>
                      <a:pt x="2292" y="2923"/>
                    </a:cubicBezTo>
                    <a:lnTo>
                      <a:pt x="2292" y="3397"/>
                    </a:lnTo>
                    <a:close/>
                    <a:moveTo>
                      <a:pt x="2292" y="2844"/>
                    </a:moveTo>
                    <a:cubicBezTo>
                      <a:pt x="2766" y="2844"/>
                      <a:pt x="2766" y="2844"/>
                      <a:pt x="2766" y="2844"/>
                    </a:cubicBezTo>
                    <a:cubicBezTo>
                      <a:pt x="2766" y="2370"/>
                      <a:pt x="2766" y="2370"/>
                      <a:pt x="2766" y="2370"/>
                    </a:cubicBezTo>
                    <a:cubicBezTo>
                      <a:pt x="2292" y="2370"/>
                      <a:pt x="2292" y="2370"/>
                      <a:pt x="2292" y="2370"/>
                    </a:cubicBezTo>
                    <a:lnTo>
                      <a:pt x="2292" y="2844"/>
                    </a:lnTo>
                    <a:close/>
                    <a:moveTo>
                      <a:pt x="2292" y="2291"/>
                    </a:moveTo>
                    <a:cubicBezTo>
                      <a:pt x="2766" y="2291"/>
                      <a:pt x="2766" y="2291"/>
                      <a:pt x="2766" y="2291"/>
                    </a:cubicBezTo>
                    <a:cubicBezTo>
                      <a:pt x="2766" y="1812"/>
                      <a:pt x="2766" y="1812"/>
                      <a:pt x="2766" y="1812"/>
                    </a:cubicBezTo>
                    <a:cubicBezTo>
                      <a:pt x="2292" y="1812"/>
                      <a:pt x="2292" y="1812"/>
                      <a:pt x="2292" y="1812"/>
                    </a:cubicBezTo>
                    <a:lnTo>
                      <a:pt x="2292" y="2291"/>
                    </a:lnTo>
                    <a:close/>
                    <a:moveTo>
                      <a:pt x="1739" y="3397"/>
                    </a:moveTo>
                    <a:cubicBezTo>
                      <a:pt x="2213" y="3397"/>
                      <a:pt x="2213" y="3397"/>
                      <a:pt x="2213" y="3397"/>
                    </a:cubicBezTo>
                    <a:cubicBezTo>
                      <a:pt x="2213" y="2923"/>
                      <a:pt x="2213" y="2923"/>
                      <a:pt x="2213" y="2923"/>
                    </a:cubicBezTo>
                    <a:cubicBezTo>
                      <a:pt x="1739" y="2923"/>
                      <a:pt x="1739" y="2923"/>
                      <a:pt x="1739" y="2923"/>
                    </a:cubicBezTo>
                    <a:lnTo>
                      <a:pt x="1739" y="3397"/>
                    </a:lnTo>
                    <a:close/>
                    <a:moveTo>
                      <a:pt x="1739" y="2844"/>
                    </a:moveTo>
                    <a:cubicBezTo>
                      <a:pt x="2213" y="2844"/>
                      <a:pt x="2213" y="2844"/>
                      <a:pt x="2213" y="2844"/>
                    </a:cubicBezTo>
                    <a:cubicBezTo>
                      <a:pt x="2213" y="2370"/>
                      <a:pt x="2213" y="2370"/>
                      <a:pt x="2213" y="2370"/>
                    </a:cubicBezTo>
                    <a:cubicBezTo>
                      <a:pt x="1739" y="2370"/>
                      <a:pt x="1739" y="2370"/>
                      <a:pt x="1739" y="2370"/>
                    </a:cubicBezTo>
                    <a:lnTo>
                      <a:pt x="1739" y="2844"/>
                    </a:lnTo>
                    <a:close/>
                    <a:moveTo>
                      <a:pt x="1739" y="2291"/>
                    </a:moveTo>
                    <a:cubicBezTo>
                      <a:pt x="2213" y="2291"/>
                      <a:pt x="2213" y="2291"/>
                      <a:pt x="2213" y="2291"/>
                    </a:cubicBezTo>
                    <a:cubicBezTo>
                      <a:pt x="2213" y="1812"/>
                      <a:pt x="2213" y="1812"/>
                      <a:pt x="2213" y="1812"/>
                    </a:cubicBezTo>
                    <a:cubicBezTo>
                      <a:pt x="1739" y="1812"/>
                      <a:pt x="1739" y="1812"/>
                      <a:pt x="1739" y="1812"/>
                    </a:cubicBezTo>
                    <a:lnTo>
                      <a:pt x="1739" y="2291"/>
                    </a:lnTo>
                    <a:close/>
                    <a:moveTo>
                      <a:pt x="1186" y="3397"/>
                    </a:moveTo>
                    <a:cubicBezTo>
                      <a:pt x="1660" y="3397"/>
                      <a:pt x="1660" y="3397"/>
                      <a:pt x="1660" y="3397"/>
                    </a:cubicBezTo>
                    <a:cubicBezTo>
                      <a:pt x="1660" y="2923"/>
                      <a:pt x="1660" y="2923"/>
                      <a:pt x="1660" y="2923"/>
                    </a:cubicBezTo>
                    <a:cubicBezTo>
                      <a:pt x="1186" y="2923"/>
                      <a:pt x="1186" y="2923"/>
                      <a:pt x="1186" y="2923"/>
                    </a:cubicBezTo>
                    <a:lnTo>
                      <a:pt x="1186" y="3397"/>
                    </a:lnTo>
                    <a:close/>
                    <a:moveTo>
                      <a:pt x="1186" y="2844"/>
                    </a:moveTo>
                    <a:cubicBezTo>
                      <a:pt x="1660" y="2844"/>
                      <a:pt x="1660" y="2844"/>
                      <a:pt x="1660" y="2844"/>
                    </a:cubicBezTo>
                    <a:cubicBezTo>
                      <a:pt x="1660" y="2370"/>
                      <a:pt x="1660" y="2370"/>
                      <a:pt x="1660" y="2370"/>
                    </a:cubicBezTo>
                    <a:cubicBezTo>
                      <a:pt x="1186" y="2370"/>
                      <a:pt x="1186" y="2370"/>
                      <a:pt x="1186" y="2370"/>
                    </a:cubicBezTo>
                    <a:lnTo>
                      <a:pt x="1186" y="2844"/>
                    </a:lnTo>
                    <a:close/>
                    <a:moveTo>
                      <a:pt x="1186" y="2291"/>
                    </a:moveTo>
                    <a:cubicBezTo>
                      <a:pt x="1660" y="2291"/>
                      <a:pt x="1660" y="2291"/>
                      <a:pt x="1660" y="2291"/>
                    </a:cubicBezTo>
                    <a:cubicBezTo>
                      <a:pt x="1660" y="1812"/>
                      <a:pt x="1660" y="1812"/>
                      <a:pt x="1660" y="1812"/>
                    </a:cubicBezTo>
                    <a:cubicBezTo>
                      <a:pt x="1186" y="1812"/>
                      <a:pt x="1186" y="1812"/>
                      <a:pt x="1186" y="1812"/>
                    </a:cubicBezTo>
                    <a:lnTo>
                      <a:pt x="1186" y="2291"/>
                    </a:lnTo>
                    <a:close/>
                    <a:moveTo>
                      <a:pt x="633" y="3397"/>
                    </a:moveTo>
                    <a:cubicBezTo>
                      <a:pt x="1107" y="3397"/>
                      <a:pt x="1107" y="3397"/>
                      <a:pt x="1107" y="3397"/>
                    </a:cubicBezTo>
                    <a:cubicBezTo>
                      <a:pt x="1107" y="2923"/>
                      <a:pt x="1107" y="2923"/>
                      <a:pt x="1107" y="2923"/>
                    </a:cubicBezTo>
                    <a:cubicBezTo>
                      <a:pt x="633" y="2923"/>
                      <a:pt x="633" y="2923"/>
                      <a:pt x="633" y="2923"/>
                    </a:cubicBezTo>
                    <a:lnTo>
                      <a:pt x="633" y="3397"/>
                    </a:lnTo>
                    <a:close/>
                    <a:moveTo>
                      <a:pt x="633" y="2844"/>
                    </a:moveTo>
                    <a:cubicBezTo>
                      <a:pt x="1107" y="2844"/>
                      <a:pt x="1107" y="2844"/>
                      <a:pt x="1107" y="2844"/>
                    </a:cubicBezTo>
                    <a:cubicBezTo>
                      <a:pt x="1107" y="2370"/>
                      <a:pt x="1107" y="2370"/>
                      <a:pt x="1107" y="2370"/>
                    </a:cubicBezTo>
                    <a:cubicBezTo>
                      <a:pt x="633" y="2370"/>
                      <a:pt x="633" y="2370"/>
                      <a:pt x="633" y="2370"/>
                    </a:cubicBezTo>
                    <a:lnTo>
                      <a:pt x="633" y="2844"/>
                    </a:lnTo>
                    <a:close/>
                    <a:moveTo>
                      <a:pt x="633" y="2291"/>
                    </a:moveTo>
                    <a:cubicBezTo>
                      <a:pt x="1107" y="2291"/>
                      <a:pt x="1107" y="2291"/>
                      <a:pt x="1107" y="2291"/>
                    </a:cubicBezTo>
                    <a:cubicBezTo>
                      <a:pt x="1107" y="1812"/>
                      <a:pt x="1107" y="1812"/>
                      <a:pt x="1107" y="1812"/>
                    </a:cubicBezTo>
                    <a:cubicBezTo>
                      <a:pt x="633" y="1812"/>
                      <a:pt x="633" y="1812"/>
                      <a:pt x="633" y="1812"/>
                    </a:cubicBezTo>
                    <a:lnTo>
                      <a:pt x="633" y="2291"/>
                    </a:lnTo>
                    <a:close/>
                    <a:moveTo>
                      <a:pt x="0" y="711"/>
                    </a:moveTo>
                    <a:cubicBezTo>
                      <a:pt x="0" y="493"/>
                      <a:pt x="177" y="316"/>
                      <a:pt x="396" y="316"/>
                    </a:cubicBezTo>
                    <a:cubicBezTo>
                      <a:pt x="554" y="316"/>
                      <a:pt x="554" y="316"/>
                      <a:pt x="554" y="316"/>
                    </a:cubicBezTo>
                    <a:cubicBezTo>
                      <a:pt x="554" y="1106"/>
                      <a:pt x="554" y="1106"/>
                      <a:pt x="554" y="1106"/>
                    </a:cubicBezTo>
                    <a:cubicBezTo>
                      <a:pt x="870" y="1106"/>
                      <a:pt x="858" y="1106"/>
                      <a:pt x="1186" y="1106"/>
                    </a:cubicBezTo>
                    <a:cubicBezTo>
                      <a:pt x="1186" y="316"/>
                      <a:pt x="1186" y="316"/>
                      <a:pt x="1186" y="316"/>
                    </a:cubicBezTo>
                    <a:cubicBezTo>
                      <a:pt x="2766" y="316"/>
                      <a:pt x="2766" y="316"/>
                      <a:pt x="2766" y="316"/>
                    </a:cubicBezTo>
                    <a:cubicBezTo>
                      <a:pt x="2766" y="1106"/>
                      <a:pt x="2766" y="1106"/>
                      <a:pt x="2766" y="1106"/>
                    </a:cubicBezTo>
                    <a:cubicBezTo>
                      <a:pt x="3070" y="1106"/>
                      <a:pt x="3070" y="1106"/>
                      <a:pt x="3398" y="1106"/>
                    </a:cubicBezTo>
                    <a:cubicBezTo>
                      <a:pt x="3398" y="316"/>
                      <a:pt x="3398" y="316"/>
                      <a:pt x="3398" y="316"/>
                    </a:cubicBezTo>
                    <a:cubicBezTo>
                      <a:pt x="3556" y="316"/>
                      <a:pt x="3556" y="316"/>
                      <a:pt x="3556" y="316"/>
                    </a:cubicBezTo>
                    <a:cubicBezTo>
                      <a:pt x="3774" y="316"/>
                      <a:pt x="3951" y="493"/>
                      <a:pt x="3951" y="711"/>
                    </a:cubicBezTo>
                    <a:cubicBezTo>
                      <a:pt x="3951" y="1580"/>
                      <a:pt x="3951" y="1580"/>
                      <a:pt x="3951" y="1580"/>
                    </a:cubicBezTo>
                    <a:cubicBezTo>
                      <a:pt x="2260" y="1580"/>
                      <a:pt x="1897" y="1580"/>
                      <a:pt x="0" y="1580"/>
                    </a:cubicBezTo>
                    <a:lnTo>
                      <a:pt x="0" y="711"/>
                    </a:lnTo>
                    <a:close/>
                    <a:moveTo>
                      <a:pt x="2845" y="237"/>
                    </a:moveTo>
                    <a:cubicBezTo>
                      <a:pt x="2845" y="106"/>
                      <a:pt x="2951" y="0"/>
                      <a:pt x="3082" y="0"/>
                    </a:cubicBezTo>
                    <a:cubicBezTo>
                      <a:pt x="3213" y="0"/>
                      <a:pt x="3319" y="106"/>
                      <a:pt x="3319" y="237"/>
                    </a:cubicBezTo>
                    <a:cubicBezTo>
                      <a:pt x="3319" y="1027"/>
                      <a:pt x="3319" y="1027"/>
                      <a:pt x="3319" y="1027"/>
                    </a:cubicBezTo>
                    <a:cubicBezTo>
                      <a:pt x="3319" y="1027"/>
                      <a:pt x="3138" y="1027"/>
                      <a:pt x="2845" y="1027"/>
                    </a:cubicBezTo>
                    <a:cubicBezTo>
                      <a:pt x="2845" y="891"/>
                      <a:pt x="2845" y="237"/>
                      <a:pt x="2845" y="237"/>
                    </a:cubicBezTo>
                    <a:close/>
                    <a:moveTo>
                      <a:pt x="633" y="237"/>
                    </a:moveTo>
                    <a:cubicBezTo>
                      <a:pt x="633" y="106"/>
                      <a:pt x="739" y="0"/>
                      <a:pt x="870" y="0"/>
                    </a:cubicBezTo>
                    <a:cubicBezTo>
                      <a:pt x="1001" y="0"/>
                      <a:pt x="1107" y="106"/>
                      <a:pt x="1107" y="237"/>
                    </a:cubicBezTo>
                    <a:cubicBezTo>
                      <a:pt x="1107" y="1027"/>
                      <a:pt x="1107" y="1027"/>
                      <a:pt x="1107" y="1027"/>
                    </a:cubicBezTo>
                    <a:cubicBezTo>
                      <a:pt x="1107" y="1027"/>
                      <a:pt x="847" y="1027"/>
                      <a:pt x="633" y="1027"/>
                    </a:cubicBezTo>
                    <a:cubicBezTo>
                      <a:pt x="633" y="1072"/>
                      <a:pt x="633" y="237"/>
                      <a:pt x="633" y="237"/>
                    </a:cubicBezTo>
                    <a:close/>
                  </a:path>
                </a:pathLst>
              </a:custGeom>
              <a:solidFill>
                <a:schemeClr val="tx2"/>
              </a:solidFill>
              <a:ln>
                <a:noFill/>
              </a:ln>
            </p:spPr>
            <p:txBody>
              <a:bodyPr anchor="ctr"/>
              <a:lstStyle/>
              <a:p>
                <a:pPr algn="ctr" defTabSz="685064"/>
                <a:endParaRPr sz="1200">
                  <a:solidFill>
                    <a:srgbClr val="000000"/>
                  </a:solidFill>
                </a:endParaRPr>
              </a:p>
            </p:txBody>
          </p:sp>
        </p:grpSp>
      </p:grpSp>
      <p:sp>
        <p:nvSpPr>
          <p:cNvPr id="20" name="î$lïḋè">
            <a:extLst>
              <a:ext uri="{FF2B5EF4-FFF2-40B4-BE49-F238E27FC236}">
                <a16:creationId xmlns:a16="http://schemas.microsoft.com/office/drawing/2014/main" xmlns="" id="{B21E53DB-7249-4CBE-B0C7-AA504F5564FE}"/>
              </a:ext>
            </a:extLst>
          </p:cNvPr>
          <p:cNvSpPr/>
          <p:nvPr/>
        </p:nvSpPr>
        <p:spPr bwMode="auto">
          <a:xfrm>
            <a:off x="3657372" y="5024504"/>
            <a:ext cx="514050" cy="514076"/>
          </a:xfrm>
          <a:prstGeom prst="ellipse">
            <a:avLst/>
          </a:prstGeom>
          <a:solidFill>
            <a:schemeClr val="bg1"/>
          </a:solidFill>
          <a:ln w="57150">
            <a:solidFill>
              <a:schemeClr val="bg1"/>
            </a:solidFill>
            <a:round/>
            <a:headEnd/>
            <a:tailEnd/>
          </a:ln>
        </p:spPr>
        <p:txBody>
          <a:bodyPr rot="0" spcFirstLastPara="0" vert="horz" wrap="none" lIns="67436" tIns="35066" rIns="67436" bIns="35066" anchor="ctr" anchorCtr="1" forceAA="0" compatLnSpc="1">
            <a:prstTxWarp prst="textNoShape">
              <a:avLst/>
            </a:prstTxWarp>
            <a:normAutofit lnSpcReduction="10000"/>
          </a:bodyPr>
          <a:lstStyle/>
          <a:p>
            <a:pPr algn="ctr" defTabSz="685064"/>
            <a:r>
              <a:rPr lang="en-US" altLang="zh-CN" sz="2099" dirty="0">
                <a:solidFill>
                  <a:srgbClr val="778495"/>
                </a:solidFill>
                <a:latin typeface="Impact" panose="020B0806030902050204" pitchFamily="34" charset="0"/>
              </a:rPr>
              <a:t>05</a:t>
            </a:r>
          </a:p>
        </p:txBody>
      </p:sp>
      <p:sp>
        <p:nvSpPr>
          <p:cNvPr id="21" name="ïşḷîḓe">
            <a:extLst>
              <a:ext uri="{FF2B5EF4-FFF2-40B4-BE49-F238E27FC236}">
                <a16:creationId xmlns:a16="http://schemas.microsoft.com/office/drawing/2014/main" xmlns="" id="{73B0C63C-488C-4DCF-9ACA-344E39490BA4}"/>
              </a:ext>
            </a:extLst>
          </p:cNvPr>
          <p:cNvSpPr txBox="1"/>
          <p:nvPr/>
        </p:nvSpPr>
        <p:spPr>
          <a:xfrm>
            <a:off x="510340" y="4950501"/>
            <a:ext cx="3052992" cy="514076"/>
          </a:xfrm>
          <a:prstGeom prst="rect">
            <a:avLst/>
          </a:prstGeom>
          <a:noFill/>
        </p:spPr>
        <p:txBody>
          <a:bodyPr wrap="none" lIns="67436" tIns="35066" rIns="67436" bIns="35066" anchor="b" anchorCtr="0">
            <a:noAutofit/>
          </a:bodyPr>
          <a:lstStyle/>
          <a:p>
            <a:pPr algn="r">
              <a:lnSpc>
                <a:spcPts val="2885"/>
              </a:lnSpc>
              <a:spcBef>
                <a:spcPct val="0"/>
              </a:spcBef>
            </a:pPr>
            <a:r>
              <a:rPr lang="zh-CN" altLang="en-US" sz="2249" dirty="0">
                <a:solidFill>
                  <a:srgbClr val="000000">
                    <a:alpha val="100000"/>
                  </a:srgbClr>
                </a:solidFill>
                <a:latin typeface="Alibaba PuHuiTi Regular" charset="-122"/>
                <a:ea typeface="Alibaba PuHuiTi Regular" charset="-122"/>
                <a:cs typeface="Alibaba PuHuiTi Regular" charset="-122"/>
              </a:rPr>
              <a:t>如何防范破解</a:t>
            </a:r>
          </a:p>
        </p:txBody>
      </p:sp>
      <p:grpSp>
        <p:nvGrpSpPr>
          <p:cNvPr id="37" name="ïšlîďe">
            <a:extLst>
              <a:ext uri="{FF2B5EF4-FFF2-40B4-BE49-F238E27FC236}">
                <a16:creationId xmlns:a16="http://schemas.microsoft.com/office/drawing/2014/main" xmlns="" id="{4B197AFF-2630-4435-A6B7-3013D047BC4E}"/>
              </a:ext>
            </a:extLst>
          </p:cNvPr>
          <p:cNvGrpSpPr/>
          <p:nvPr/>
        </p:nvGrpSpPr>
        <p:grpSpPr>
          <a:xfrm>
            <a:off x="873021" y="3172132"/>
            <a:ext cx="169520" cy="229869"/>
            <a:chOff x="4838700" y="2774950"/>
            <a:chExt cx="279400" cy="406400"/>
          </a:xfrm>
          <a:solidFill>
            <a:schemeClr val="bg2"/>
          </a:solidFill>
        </p:grpSpPr>
        <p:sp>
          <p:nvSpPr>
            <p:cNvPr id="38" name="iṧ1îḋe">
              <a:extLst>
                <a:ext uri="{FF2B5EF4-FFF2-40B4-BE49-F238E27FC236}">
                  <a16:creationId xmlns:a16="http://schemas.microsoft.com/office/drawing/2014/main" xmlns="" id="{40F0F345-62D9-4478-9501-48C01C1E43B8}"/>
                </a:ext>
              </a:extLst>
            </p:cNvPr>
            <p:cNvSpPr/>
            <p:nvPr/>
          </p:nvSpPr>
          <p:spPr bwMode="auto">
            <a:xfrm>
              <a:off x="4838700" y="2774950"/>
              <a:ext cx="279400" cy="406400"/>
            </a:xfrm>
            <a:custGeom>
              <a:avLst/>
              <a:gdLst/>
              <a:ahLst/>
              <a:cxnLst>
                <a:cxn ang="0">
                  <a:pos x="88" y="0"/>
                </a:cxn>
                <a:cxn ang="0">
                  <a:pos x="54" y="6"/>
                </a:cxn>
                <a:cxn ang="0">
                  <a:pos x="26" y="26"/>
                </a:cxn>
                <a:cxn ang="0">
                  <a:pos x="6" y="54"/>
                </a:cxn>
                <a:cxn ang="0">
                  <a:pos x="0" y="88"/>
                </a:cxn>
                <a:cxn ang="0">
                  <a:pos x="2" y="100"/>
                </a:cxn>
                <a:cxn ang="0">
                  <a:pos x="16" y="138"/>
                </a:cxn>
                <a:cxn ang="0">
                  <a:pos x="40" y="184"/>
                </a:cxn>
                <a:cxn ang="0">
                  <a:pos x="50" y="214"/>
                </a:cxn>
                <a:cxn ang="0">
                  <a:pos x="62" y="246"/>
                </a:cxn>
                <a:cxn ang="0">
                  <a:pos x="76" y="254"/>
                </a:cxn>
                <a:cxn ang="0">
                  <a:pos x="88" y="256"/>
                </a:cxn>
                <a:cxn ang="0">
                  <a:pos x="108" y="252"/>
                </a:cxn>
                <a:cxn ang="0">
                  <a:pos x="118" y="238"/>
                </a:cxn>
                <a:cxn ang="0">
                  <a:pos x="136" y="184"/>
                </a:cxn>
                <a:cxn ang="0">
                  <a:pos x="146" y="162"/>
                </a:cxn>
                <a:cxn ang="0">
                  <a:pos x="172" y="112"/>
                </a:cxn>
                <a:cxn ang="0">
                  <a:pos x="176" y="88"/>
                </a:cxn>
                <a:cxn ang="0">
                  <a:pos x="174" y="70"/>
                </a:cxn>
                <a:cxn ang="0">
                  <a:pos x="160" y="38"/>
                </a:cxn>
                <a:cxn ang="0">
                  <a:pos x="138" y="16"/>
                </a:cxn>
                <a:cxn ang="0">
                  <a:pos x="106" y="2"/>
                </a:cxn>
                <a:cxn ang="0">
                  <a:pos x="108" y="218"/>
                </a:cxn>
                <a:cxn ang="0">
                  <a:pos x="70" y="222"/>
                </a:cxn>
                <a:cxn ang="0">
                  <a:pos x="64" y="208"/>
                </a:cxn>
                <a:cxn ang="0">
                  <a:pos x="114" y="200"/>
                </a:cxn>
                <a:cxn ang="0">
                  <a:pos x="112" y="208"/>
                </a:cxn>
                <a:cxn ang="0">
                  <a:pos x="108" y="218"/>
                </a:cxn>
                <a:cxn ang="0">
                  <a:pos x="62" y="200"/>
                </a:cxn>
                <a:cxn ang="0">
                  <a:pos x="120" y="184"/>
                </a:cxn>
                <a:cxn ang="0">
                  <a:pos x="116" y="192"/>
                </a:cxn>
                <a:cxn ang="0">
                  <a:pos x="88" y="240"/>
                </a:cxn>
                <a:cxn ang="0">
                  <a:pos x="82" y="240"/>
                </a:cxn>
                <a:cxn ang="0">
                  <a:pos x="76" y="236"/>
                </a:cxn>
                <a:cxn ang="0">
                  <a:pos x="106" y="226"/>
                </a:cxn>
                <a:cxn ang="0">
                  <a:pos x="102" y="234"/>
                </a:cxn>
                <a:cxn ang="0">
                  <a:pos x="94" y="240"/>
                </a:cxn>
                <a:cxn ang="0">
                  <a:pos x="126" y="168"/>
                </a:cxn>
                <a:cxn ang="0">
                  <a:pos x="50" y="168"/>
                </a:cxn>
                <a:cxn ang="0">
                  <a:pos x="38" y="142"/>
                </a:cxn>
                <a:cxn ang="0">
                  <a:pos x="18" y="100"/>
                </a:cxn>
                <a:cxn ang="0">
                  <a:pos x="16" y="88"/>
                </a:cxn>
                <a:cxn ang="0">
                  <a:pos x="22" y="60"/>
                </a:cxn>
                <a:cxn ang="0">
                  <a:pos x="38" y="38"/>
                </a:cxn>
                <a:cxn ang="0">
                  <a:pos x="60" y="22"/>
                </a:cxn>
                <a:cxn ang="0">
                  <a:pos x="88" y="16"/>
                </a:cxn>
                <a:cxn ang="0">
                  <a:pos x="102" y="18"/>
                </a:cxn>
                <a:cxn ang="0">
                  <a:pos x="128" y="28"/>
                </a:cxn>
                <a:cxn ang="0">
                  <a:pos x="148" y="48"/>
                </a:cxn>
                <a:cxn ang="0">
                  <a:pos x="158" y="74"/>
                </a:cxn>
                <a:cxn ang="0">
                  <a:pos x="160" y="88"/>
                </a:cxn>
                <a:cxn ang="0">
                  <a:pos x="154" y="114"/>
                </a:cxn>
                <a:cxn ang="0">
                  <a:pos x="138" y="142"/>
                </a:cxn>
              </a:cxnLst>
              <a:rect l="0" t="0" r="r" b="b"/>
              <a:pathLst>
                <a:path w="176" h="256">
                  <a:moveTo>
                    <a:pt x="88" y="0"/>
                  </a:moveTo>
                  <a:lnTo>
                    <a:pt x="88" y="0"/>
                  </a:lnTo>
                  <a:lnTo>
                    <a:pt x="70" y="2"/>
                  </a:lnTo>
                  <a:lnTo>
                    <a:pt x="54" y="6"/>
                  </a:lnTo>
                  <a:lnTo>
                    <a:pt x="38" y="16"/>
                  </a:lnTo>
                  <a:lnTo>
                    <a:pt x="26" y="26"/>
                  </a:lnTo>
                  <a:lnTo>
                    <a:pt x="16" y="38"/>
                  </a:lnTo>
                  <a:lnTo>
                    <a:pt x="6" y="54"/>
                  </a:lnTo>
                  <a:lnTo>
                    <a:pt x="2" y="70"/>
                  </a:lnTo>
                  <a:lnTo>
                    <a:pt x="0" y="88"/>
                  </a:lnTo>
                  <a:lnTo>
                    <a:pt x="0" y="88"/>
                  </a:lnTo>
                  <a:lnTo>
                    <a:pt x="2" y="100"/>
                  </a:lnTo>
                  <a:lnTo>
                    <a:pt x="4" y="112"/>
                  </a:lnTo>
                  <a:lnTo>
                    <a:pt x="16" y="138"/>
                  </a:lnTo>
                  <a:lnTo>
                    <a:pt x="30" y="162"/>
                  </a:lnTo>
                  <a:lnTo>
                    <a:pt x="40" y="184"/>
                  </a:lnTo>
                  <a:lnTo>
                    <a:pt x="40" y="184"/>
                  </a:lnTo>
                  <a:lnTo>
                    <a:pt x="50" y="214"/>
                  </a:lnTo>
                  <a:lnTo>
                    <a:pt x="58" y="238"/>
                  </a:lnTo>
                  <a:lnTo>
                    <a:pt x="62" y="246"/>
                  </a:lnTo>
                  <a:lnTo>
                    <a:pt x="68" y="252"/>
                  </a:lnTo>
                  <a:lnTo>
                    <a:pt x="76" y="254"/>
                  </a:lnTo>
                  <a:lnTo>
                    <a:pt x="88" y="256"/>
                  </a:lnTo>
                  <a:lnTo>
                    <a:pt x="88" y="256"/>
                  </a:lnTo>
                  <a:lnTo>
                    <a:pt x="100" y="254"/>
                  </a:lnTo>
                  <a:lnTo>
                    <a:pt x="108" y="252"/>
                  </a:lnTo>
                  <a:lnTo>
                    <a:pt x="114" y="246"/>
                  </a:lnTo>
                  <a:lnTo>
                    <a:pt x="118" y="238"/>
                  </a:lnTo>
                  <a:lnTo>
                    <a:pt x="126" y="214"/>
                  </a:lnTo>
                  <a:lnTo>
                    <a:pt x="136" y="184"/>
                  </a:lnTo>
                  <a:lnTo>
                    <a:pt x="136" y="184"/>
                  </a:lnTo>
                  <a:lnTo>
                    <a:pt x="146" y="162"/>
                  </a:lnTo>
                  <a:lnTo>
                    <a:pt x="160" y="138"/>
                  </a:lnTo>
                  <a:lnTo>
                    <a:pt x="172" y="112"/>
                  </a:lnTo>
                  <a:lnTo>
                    <a:pt x="174" y="100"/>
                  </a:lnTo>
                  <a:lnTo>
                    <a:pt x="176" y="88"/>
                  </a:lnTo>
                  <a:lnTo>
                    <a:pt x="176" y="88"/>
                  </a:lnTo>
                  <a:lnTo>
                    <a:pt x="174" y="70"/>
                  </a:lnTo>
                  <a:lnTo>
                    <a:pt x="170" y="54"/>
                  </a:lnTo>
                  <a:lnTo>
                    <a:pt x="160" y="38"/>
                  </a:lnTo>
                  <a:lnTo>
                    <a:pt x="150" y="26"/>
                  </a:lnTo>
                  <a:lnTo>
                    <a:pt x="138" y="16"/>
                  </a:lnTo>
                  <a:lnTo>
                    <a:pt x="122" y="6"/>
                  </a:lnTo>
                  <a:lnTo>
                    <a:pt x="106" y="2"/>
                  </a:lnTo>
                  <a:lnTo>
                    <a:pt x="88" y="0"/>
                  </a:lnTo>
                  <a:close/>
                  <a:moveTo>
                    <a:pt x="108" y="218"/>
                  </a:moveTo>
                  <a:lnTo>
                    <a:pt x="70" y="222"/>
                  </a:lnTo>
                  <a:lnTo>
                    <a:pt x="70" y="222"/>
                  </a:lnTo>
                  <a:lnTo>
                    <a:pt x="64" y="208"/>
                  </a:lnTo>
                  <a:lnTo>
                    <a:pt x="64" y="208"/>
                  </a:lnTo>
                  <a:lnTo>
                    <a:pt x="64" y="206"/>
                  </a:lnTo>
                  <a:lnTo>
                    <a:pt x="114" y="200"/>
                  </a:lnTo>
                  <a:lnTo>
                    <a:pt x="114" y="200"/>
                  </a:lnTo>
                  <a:lnTo>
                    <a:pt x="112" y="208"/>
                  </a:lnTo>
                  <a:lnTo>
                    <a:pt x="112" y="208"/>
                  </a:lnTo>
                  <a:lnTo>
                    <a:pt x="108" y="218"/>
                  </a:lnTo>
                  <a:close/>
                  <a:moveTo>
                    <a:pt x="62" y="200"/>
                  </a:moveTo>
                  <a:lnTo>
                    <a:pt x="62" y="200"/>
                  </a:lnTo>
                  <a:lnTo>
                    <a:pt x="56" y="184"/>
                  </a:lnTo>
                  <a:lnTo>
                    <a:pt x="120" y="184"/>
                  </a:lnTo>
                  <a:lnTo>
                    <a:pt x="120" y="184"/>
                  </a:lnTo>
                  <a:lnTo>
                    <a:pt x="116" y="192"/>
                  </a:lnTo>
                  <a:lnTo>
                    <a:pt x="62" y="200"/>
                  </a:lnTo>
                  <a:close/>
                  <a:moveTo>
                    <a:pt x="88" y="240"/>
                  </a:moveTo>
                  <a:lnTo>
                    <a:pt x="88" y="240"/>
                  </a:lnTo>
                  <a:lnTo>
                    <a:pt x="82" y="240"/>
                  </a:lnTo>
                  <a:lnTo>
                    <a:pt x="78" y="238"/>
                  </a:lnTo>
                  <a:lnTo>
                    <a:pt x="76" y="236"/>
                  </a:lnTo>
                  <a:lnTo>
                    <a:pt x="72" y="230"/>
                  </a:lnTo>
                  <a:lnTo>
                    <a:pt x="106" y="226"/>
                  </a:lnTo>
                  <a:lnTo>
                    <a:pt x="106" y="226"/>
                  </a:lnTo>
                  <a:lnTo>
                    <a:pt x="102" y="234"/>
                  </a:lnTo>
                  <a:lnTo>
                    <a:pt x="98" y="238"/>
                  </a:lnTo>
                  <a:lnTo>
                    <a:pt x="94" y="240"/>
                  </a:lnTo>
                  <a:lnTo>
                    <a:pt x="88" y="240"/>
                  </a:lnTo>
                  <a:close/>
                  <a:moveTo>
                    <a:pt x="126" y="168"/>
                  </a:moveTo>
                  <a:lnTo>
                    <a:pt x="50" y="168"/>
                  </a:lnTo>
                  <a:lnTo>
                    <a:pt x="50" y="168"/>
                  </a:lnTo>
                  <a:lnTo>
                    <a:pt x="38" y="142"/>
                  </a:lnTo>
                  <a:lnTo>
                    <a:pt x="38" y="142"/>
                  </a:lnTo>
                  <a:lnTo>
                    <a:pt x="22" y="114"/>
                  </a:lnTo>
                  <a:lnTo>
                    <a:pt x="18" y="100"/>
                  </a:lnTo>
                  <a:lnTo>
                    <a:pt x="16" y="88"/>
                  </a:lnTo>
                  <a:lnTo>
                    <a:pt x="16" y="88"/>
                  </a:lnTo>
                  <a:lnTo>
                    <a:pt x="18" y="74"/>
                  </a:lnTo>
                  <a:lnTo>
                    <a:pt x="22" y="60"/>
                  </a:lnTo>
                  <a:lnTo>
                    <a:pt x="28" y="48"/>
                  </a:lnTo>
                  <a:lnTo>
                    <a:pt x="38" y="38"/>
                  </a:lnTo>
                  <a:lnTo>
                    <a:pt x="48" y="28"/>
                  </a:lnTo>
                  <a:lnTo>
                    <a:pt x="60" y="22"/>
                  </a:lnTo>
                  <a:lnTo>
                    <a:pt x="74" y="18"/>
                  </a:lnTo>
                  <a:lnTo>
                    <a:pt x="88" y="16"/>
                  </a:lnTo>
                  <a:lnTo>
                    <a:pt x="88" y="16"/>
                  </a:lnTo>
                  <a:lnTo>
                    <a:pt x="102" y="18"/>
                  </a:lnTo>
                  <a:lnTo>
                    <a:pt x="116" y="22"/>
                  </a:lnTo>
                  <a:lnTo>
                    <a:pt x="128" y="28"/>
                  </a:lnTo>
                  <a:lnTo>
                    <a:pt x="138" y="38"/>
                  </a:lnTo>
                  <a:lnTo>
                    <a:pt x="148" y="48"/>
                  </a:lnTo>
                  <a:lnTo>
                    <a:pt x="154" y="60"/>
                  </a:lnTo>
                  <a:lnTo>
                    <a:pt x="158" y="74"/>
                  </a:lnTo>
                  <a:lnTo>
                    <a:pt x="160" y="88"/>
                  </a:lnTo>
                  <a:lnTo>
                    <a:pt x="160" y="88"/>
                  </a:lnTo>
                  <a:lnTo>
                    <a:pt x="158" y="100"/>
                  </a:lnTo>
                  <a:lnTo>
                    <a:pt x="154" y="114"/>
                  </a:lnTo>
                  <a:lnTo>
                    <a:pt x="138" y="142"/>
                  </a:lnTo>
                  <a:lnTo>
                    <a:pt x="138" y="142"/>
                  </a:lnTo>
                  <a:lnTo>
                    <a:pt x="126" y="168"/>
                  </a:lnTo>
                  <a:close/>
                </a:path>
              </a:pathLst>
            </a:custGeom>
            <a:grpFill/>
            <a:ln w="9525">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75"/>
            </a:p>
          </p:txBody>
        </p:sp>
        <p:sp>
          <p:nvSpPr>
            <p:cNvPr id="39" name="íšḻiḋé">
              <a:extLst>
                <a:ext uri="{FF2B5EF4-FFF2-40B4-BE49-F238E27FC236}">
                  <a16:creationId xmlns:a16="http://schemas.microsoft.com/office/drawing/2014/main" xmlns="" id="{107E5F1E-D430-47DF-B952-3E1677D1FEAF}"/>
                </a:ext>
              </a:extLst>
            </p:cNvPr>
            <p:cNvSpPr/>
            <p:nvPr/>
          </p:nvSpPr>
          <p:spPr bwMode="auto">
            <a:xfrm>
              <a:off x="4902200" y="2838450"/>
              <a:ext cx="82550" cy="82550"/>
            </a:xfrm>
            <a:custGeom>
              <a:avLst/>
              <a:gdLst/>
              <a:ahLst/>
              <a:cxnLst>
                <a:cxn ang="0">
                  <a:pos x="48" y="0"/>
                </a:cxn>
                <a:cxn ang="0">
                  <a:pos x="48" y="0"/>
                </a:cxn>
                <a:cxn ang="0">
                  <a:pos x="38" y="0"/>
                </a:cxn>
                <a:cxn ang="0">
                  <a:pos x="30" y="4"/>
                </a:cxn>
                <a:cxn ang="0">
                  <a:pos x="22" y="8"/>
                </a:cxn>
                <a:cxn ang="0">
                  <a:pos x="14" y="14"/>
                </a:cxn>
                <a:cxn ang="0">
                  <a:pos x="8" y="22"/>
                </a:cxn>
                <a:cxn ang="0">
                  <a:pos x="4" y="30"/>
                </a:cxn>
                <a:cxn ang="0">
                  <a:pos x="0" y="38"/>
                </a:cxn>
                <a:cxn ang="0">
                  <a:pos x="0" y="48"/>
                </a:cxn>
                <a:cxn ang="0">
                  <a:pos x="0" y="48"/>
                </a:cxn>
                <a:cxn ang="0">
                  <a:pos x="2" y="50"/>
                </a:cxn>
                <a:cxn ang="0">
                  <a:pos x="4" y="52"/>
                </a:cxn>
                <a:cxn ang="0">
                  <a:pos x="4" y="52"/>
                </a:cxn>
                <a:cxn ang="0">
                  <a:pos x="6" y="50"/>
                </a:cxn>
                <a:cxn ang="0">
                  <a:pos x="8" y="48"/>
                </a:cxn>
                <a:cxn ang="0">
                  <a:pos x="8" y="48"/>
                </a:cxn>
                <a:cxn ang="0">
                  <a:pos x="8" y="40"/>
                </a:cxn>
                <a:cxn ang="0">
                  <a:pos x="12" y="32"/>
                </a:cxn>
                <a:cxn ang="0">
                  <a:pos x="14" y="26"/>
                </a:cxn>
                <a:cxn ang="0">
                  <a:pos x="20" y="20"/>
                </a:cxn>
                <a:cxn ang="0">
                  <a:pos x="26" y="14"/>
                </a:cxn>
                <a:cxn ang="0">
                  <a:pos x="32" y="12"/>
                </a:cxn>
                <a:cxn ang="0">
                  <a:pos x="40" y="8"/>
                </a:cxn>
                <a:cxn ang="0">
                  <a:pos x="48" y="8"/>
                </a:cxn>
                <a:cxn ang="0">
                  <a:pos x="48" y="8"/>
                </a:cxn>
                <a:cxn ang="0">
                  <a:pos x="50" y="6"/>
                </a:cxn>
                <a:cxn ang="0">
                  <a:pos x="52" y="4"/>
                </a:cxn>
                <a:cxn ang="0">
                  <a:pos x="52" y="4"/>
                </a:cxn>
                <a:cxn ang="0">
                  <a:pos x="50" y="2"/>
                </a:cxn>
                <a:cxn ang="0">
                  <a:pos x="48" y="0"/>
                </a:cxn>
              </a:cxnLst>
              <a:rect l="0" t="0" r="r" b="b"/>
              <a:pathLst>
                <a:path w="52" h="52">
                  <a:moveTo>
                    <a:pt x="48" y="0"/>
                  </a:moveTo>
                  <a:lnTo>
                    <a:pt x="48" y="0"/>
                  </a:lnTo>
                  <a:lnTo>
                    <a:pt x="38" y="0"/>
                  </a:lnTo>
                  <a:lnTo>
                    <a:pt x="30" y="4"/>
                  </a:lnTo>
                  <a:lnTo>
                    <a:pt x="22" y="8"/>
                  </a:lnTo>
                  <a:lnTo>
                    <a:pt x="14" y="14"/>
                  </a:lnTo>
                  <a:lnTo>
                    <a:pt x="8" y="22"/>
                  </a:lnTo>
                  <a:lnTo>
                    <a:pt x="4" y="30"/>
                  </a:lnTo>
                  <a:lnTo>
                    <a:pt x="0" y="38"/>
                  </a:lnTo>
                  <a:lnTo>
                    <a:pt x="0" y="48"/>
                  </a:lnTo>
                  <a:lnTo>
                    <a:pt x="0" y="48"/>
                  </a:lnTo>
                  <a:lnTo>
                    <a:pt x="2" y="50"/>
                  </a:lnTo>
                  <a:lnTo>
                    <a:pt x="4" y="52"/>
                  </a:lnTo>
                  <a:lnTo>
                    <a:pt x="4" y="52"/>
                  </a:lnTo>
                  <a:lnTo>
                    <a:pt x="6" y="50"/>
                  </a:lnTo>
                  <a:lnTo>
                    <a:pt x="8" y="48"/>
                  </a:lnTo>
                  <a:lnTo>
                    <a:pt x="8" y="48"/>
                  </a:lnTo>
                  <a:lnTo>
                    <a:pt x="8" y="40"/>
                  </a:lnTo>
                  <a:lnTo>
                    <a:pt x="12" y="32"/>
                  </a:lnTo>
                  <a:lnTo>
                    <a:pt x="14" y="26"/>
                  </a:lnTo>
                  <a:lnTo>
                    <a:pt x="20" y="20"/>
                  </a:lnTo>
                  <a:lnTo>
                    <a:pt x="26" y="14"/>
                  </a:lnTo>
                  <a:lnTo>
                    <a:pt x="32" y="12"/>
                  </a:lnTo>
                  <a:lnTo>
                    <a:pt x="40" y="8"/>
                  </a:lnTo>
                  <a:lnTo>
                    <a:pt x="48" y="8"/>
                  </a:lnTo>
                  <a:lnTo>
                    <a:pt x="48" y="8"/>
                  </a:lnTo>
                  <a:lnTo>
                    <a:pt x="50" y="6"/>
                  </a:lnTo>
                  <a:lnTo>
                    <a:pt x="52" y="4"/>
                  </a:lnTo>
                  <a:lnTo>
                    <a:pt x="52" y="4"/>
                  </a:lnTo>
                  <a:lnTo>
                    <a:pt x="50" y="2"/>
                  </a:lnTo>
                  <a:lnTo>
                    <a:pt x="48" y="0"/>
                  </a:lnTo>
                  <a:close/>
                </a:path>
              </a:pathLst>
            </a:custGeom>
            <a:grpFill/>
            <a:ln w="9525">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75"/>
            </a:p>
          </p:txBody>
        </p:sp>
        <p:sp>
          <p:nvSpPr>
            <p:cNvPr id="40" name="i$ḻíḋe">
              <a:extLst>
                <a:ext uri="{FF2B5EF4-FFF2-40B4-BE49-F238E27FC236}">
                  <a16:creationId xmlns:a16="http://schemas.microsoft.com/office/drawing/2014/main" xmlns="" id="{510AEF82-E56F-4537-8D6E-F380497C8833}"/>
                </a:ext>
              </a:extLst>
            </p:cNvPr>
            <p:cNvSpPr/>
            <p:nvPr/>
          </p:nvSpPr>
          <p:spPr bwMode="auto">
            <a:xfrm>
              <a:off x="4902200" y="2838450"/>
              <a:ext cx="82550" cy="82550"/>
            </a:xfrm>
            <a:custGeom>
              <a:avLst/>
              <a:gdLst/>
              <a:ahLst/>
              <a:cxnLst>
                <a:cxn ang="0">
                  <a:pos x="48" y="0"/>
                </a:cxn>
                <a:cxn ang="0">
                  <a:pos x="48" y="0"/>
                </a:cxn>
                <a:cxn ang="0">
                  <a:pos x="38" y="0"/>
                </a:cxn>
                <a:cxn ang="0">
                  <a:pos x="30" y="4"/>
                </a:cxn>
                <a:cxn ang="0">
                  <a:pos x="22" y="8"/>
                </a:cxn>
                <a:cxn ang="0">
                  <a:pos x="14" y="14"/>
                </a:cxn>
                <a:cxn ang="0">
                  <a:pos x="8" y="22"/>
                </a:cxn>
                <a:cxn ang="0">
                  <a:pos x="4" y="30"/>
                </a:cxn>
                <a:cxn ang="0">
                  <a:pos x="0" y="38"/>
                </a:cxn>
                <a:cxn ang="0">
                  <a:pos x="0" y="48"/>
                </a:cxn>
                <a:cxn ang="0">
                  <a:pos x="0" y="48"/>
                </a:cxn>
                <a:cxn ang="0">
                  <a:pos x="2" y="50"/>
                </a:cxn>
                <a:cxn ang="0">
                  <a:pos x="4" y="52"/>
                </a:cxn>
                <a:cxn ang="0">
                  <a:pos x="4" y="52"/>
                </a:cxn>
                <a:cxn ang="0">
                  <a:pos x="6" y="50"/>
                </a:cxn>
                <a:cxn ang="0">
                  <a:pos x="8" y="48"/>
                </a:cxn>
                <a:cxn ang="0">
                  <a:pos x="8" y="48"/>
                </a:cxn>
                <a:cxn ang="0">
                  <a:pos x="8" y="40"/>
                </a:cxn>
                <a:cxn ang="0">
                  <a:pos x="12" y="32"/>
                </a:cxn>
                <a:cxn ang="0">
                  <a:pos x="14" y="26"/>
                </a:cxn>
                <a:cxn ang="0">
                  <a:pos x="20" y="20"/>
                </a:cxn>
                <a:cxn ang="0">
                  <a:pos x="26" y="14"/>
                </a:cxn>
                <a:cxn ang="0">
                  <a:pos x="32" y="12"/>
                </a:cxn>
                <a:cxn ang="0">
                  <a:pos x="40" y="8"/>
                </a:cxn>
                <a:cxn ang="0">
                  <a:pos x="48" y="8"/>
                </a:cxn>
                <a:cxn ang="0">
                  <a:pos x="48" y="8"/>
                </a:cxn>
                <a:cxn ang="0">
                  <a:pos x="50" y="6"/>
                </a:cxn>
                <a:cxn ang="0">
                  <a:pos x="52" y="4"/>
                </a:cxn>
                <a:cxn ang="0">
                  <a:pos x="52" y="4"/>
                </a:cxn>
                <a:cxn ang="0">
                  <a:pos x="50" y="2"/>
                </a:cxn>
                <a:cxn ang="0">
                  <a:pos x="48" y="0"/>
                </a:cxn>
              </a:cxnLst>
              <a:rect l="0" t="0" r="r" b="b"/>
              <a:pathLst>
                <a:path w="52" h="52">
                  <a:moveTo>
                    <a:pt x="48" y="0"/>
                  </a:moveTo>
                  <a:lnTo>
                    <a:pt x="48" y="0"/>
                  </a:lnTo>
                  <a:lnTo>
                    <a:pt x="38" y="0"/>
                  </a:lnTo>
                  <a:lnTo>
                    <a:pt x="30" y="4"/>
                  </a:lnTo>
                  <a:lnTo>
                    <a:pt x="22" y="8"/>
                  </a:lnTo>
                  <a:lnTo>
                    <a:pt x="14" y="14"/>
                  </a:lnTo>
                  <a:lnTo>
                    <a:pt x="8" y="22"/>
                  </a:lnTo>
                  <a:lnTo>
                    <a:pt x="4" y="30"/>
                  </a:lnTo>
                  <a:lnTo>
                    <a:pt x="0" y="38"/>
                  </a:lnTo>
                  <a:lnTo>
                    <a:pt x="0" y="48"/>
                  </a:lnTo>
                  <a:lnTo>
                    <a:pt x="0" y="48"/>
                  </a:lnTo>
                  <a:lnTo>
                    <a:pt x="2" y="50"/>
                  </a:lnTo>
                  <a:lnTo>
                    <a:pt x="4" y="52"/>
                  </a:lnTo>
                  <a:lnTo>
                    <a:pt x="4" y="52"/>
                  </a:lnTo>
                  <a:lnTo>
                    <a:pt x="6" y="50"/>
                  </a:lnTo>
                  <a:lnTo>
                    <a:pt x="8" y="48"/>
                  </a:lnTo>
                  <a:lnTo>
                    <a:pt x="8" y="48"/>
                  </a:lnTo>
                  <a:lnTo>
                    <a:pt x="8" y="40"/>
                  </a:lnTo>
                  <a:lnTo>
                    <a:pt x="12" y="32"/>
                  </a:lnTo>
                  <a:lnTo>
                    <a:pt x="14" y="26"/>
                  </a:lnTo>
                  <a:lnTo>
                    <a:pt x="20" y="20"/>
                  </a:lnTo>
                  <a:lnTo>
                    <a:pt x="26" y="14"/>
                  </a:lnTo>
                  <a:lnTo>
                    <a:pt x="32" y="12"/>
                  </a:lnTo>
                  <a:lnTo>
                    <a:pt x="40" y="8"/>
                  </a:lnTo>
                  <a:lnTo>
                    <a:pt x="48" y="8"/>
                  </a:lnTo>
                  <a:lnTo>
                    <a:pt x="48" y="8"/>
                  </a:lnTo>
                  <a:lnTo>
                    <a:pt x="50" y="6"/>
                  </a:lnTo>
                  <a:lnTo>
                    <a:pt x="52" y="4"/>
                  </a:lnTo>
                  <a:lnTo>
                    <a:pt x="52" y="4"/>
                  </a:lnTo>
                  <a:lnTo>
                    <a:pt x="50" y="2"/>
                  </a:lnTo>
                  <a:lnTo>
                    <a:pt x="48" y="0"/>
                  </a:lnTo>
                </a:path>
              </a:pathLst>
            </a:custGeom>
            <a:grpFill/>
            <a:ln w="9525">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75"/>
            </a:p>
          </p:txBody>
        </p:sp>
      </p:grpSp>
      <p:sp>
        <p:nvSpPr>
          <p:cNvPr id="41" name="椭圆 40"/>
          <p:cNvSpPr/>
          <p:nvPr/>
        </p:nvSpPr>
        <p:spPr>
          <a:xfrm>
            <a:off x="31716" y="1285563"/>
            <a:ext cx="1138300" cy="1063444"/>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iṣḻíḓé">
            <a:extLst>
              <a:ext uri="{FF2B5EF4-FFF2-40B4-BE49-F238E27FC236}">
                <a16:creationId xmlns:a16="http://schemas.microsoft.com/office/drawing/2014/main" xmlns="" id="{AAF20611-018F-49B5-8007-FBFBEC2AF82F}"/>
              </a:ext>
            </a:extLst>
          </p:cNvPr>
          <p:cNvSpPr/>
          <p:nvPr/>
        </p:nvSpPr>
        <p:spPr>
          <a:xfrm>
            <a:off x="104407" y="1347281"/>
            <a:ext cx="1003754" cy="937745"/>
          </a:xfrm>
          <a:prstGeom prst="ellipse">
            <a:avLst/>
          </a:prstGeom>
          <a:solidFill>
            <a:srgbClr val="D61E42"/>
          </a:solidFill>
          <a:ln>
            <a:noFill/>
          </a:ln>
        </p:spPr>
        <p:style>
          <a:lnRef idx="2">
            <a:schemeClr val="accent1">
              <a:shade val="50000"/>
            </a:schemeClr>
          </a:lnRef>
          <a:fillRef idx="1">
            <a:schemeClr val="accent1"/>
          </a:fillRef>
          <a:effectRef idx="0">
            <a:schemeClr val="accent1"/>
          </a:effectRef>
          <a:fontRef idx="minor">
            <a:schemeClr val="lt1"/>
          </a:fontRef>
        </p:style>
        <p:txBody>
          <a:bodyPr lIns="34271" tIns="17134" rIns="34271" bIns="17134"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675" dirty="0">
              <a:solidFill>
                <a:schemeClr val="accent1">
                  <a:lumMod val="60000"/>
                  <a:lumOff val="40000"/>
                </a:schemeClr>
              </a:solidFill>
            </a:endParaRPr>
          </a:p>
        </p:txBody>
      </p:sp>
      <p:sp>
        <p:nvSpPr>
          <p:cNvPr id="43" name="îšḻíďè">
            <a:extLst>
              <a:ext uri="{FF2B5EF4-FFF2-40B4-BE49-F238E27FC236}">
                <a16:creationId xmlns:a16="http://schemas.microsoft.com/office/drawing/2014/main" xmlns="" id="{F0429242-8CE9-427A-96FF-E07EA456CCCD}"/>
              </a:ext>
            </a:extLst>
          </p:cNvPr>
          <p:cNvSpPr/>
          <p:nvPr/>
        </p:nvSpPr>
        <p:spPr bwMode="auto">
          <a:xfrm>
            <a:off x="464554" y="1647195"/>
            <a:ext cx="299702" cy="279994"/>
          </a:xfrm>
          <a:custGeom>
            <a:avLst/>
            <a:gdLst/>
            <a:ahLst/>
            <a:cxnLst>
              <a:cxn ang="0">
                <a:pos x="224" y="12"/>
              </a:cxn>
              <a:cxn ang="0">
                <a:pos x="188" y="0"/>
              </a:cxn>
              <a:cxn ang="0">
                <a:pos x="168" y="4"/>
              </a:cxn>
              <a:cxn ang="0">
                <a:pos x="112" y="54"/>
              </a:cxn>
              <a:cxn ang="0">
                <a:pos x="110" y="54"/>
              </a:cxn>
              <a:cxn ang="0">
                <a:pos x="28" y="138"/>
              </a:cxn>
              <a:cxn ang="0">
                <a:pos x="20" y="152"/>
              </a:cxn>
              <a:cxn ang="0">
                <a:pos x="0" y="228"/>
              </a:cxn>
              <a:cxn ang="0">
                <a:pos x="8" y="248"/>
              </a:cxn>
              <a:cxn ang="0">
                <a:pos x="28" y="256"/>
              </a:cxn>
              <a:cxn ang="0">
                <a:pos x="106" y="236"/>
              </a:cxn>
              <a:cxn ang="0">
                <a:pos x="240" y="106"/>
              </a:cxn>
              <a:cxn ang="0">
                <a:pos x="252" y="86"/>
              </a:cxn>
              <a:cxn ang="0">
                <a:pos x="254" y="52"/>
              </a:cxn>
              <a:cxn ang="0">
                <a:pos x="236" y="20"/>
              </a:cxn>
              <a:cxn ang="0">
                <a:pos x="126" y="180"/>
              </a:cxn>
              <a:cxn ang="0">
                <a:pos x="198" y="94"/>
              </a:cxn>
              <a:cxn ang="0">
                <a:pos x="196" y="126"/>
              </a:cxn>
              <a:cxn ang="0">
                <a:pos x="190" y="134"/>
              </a:cxn>
              <a:cxn ang="0">
                <a:pos x="128" y="196"/>
              </a:cxn>
              <a:cxn ang="0">
                <a:pos x="118" y="162"/>
              </a:cxn>
              <a:cxn ang="0">
                <a:pos x="100" y="142"/>
              </a:cxn>
              <a:cxn ang="0">
                <a:pos x="168" y="60"/>
              </a:cxn>
              <a:cxn ang="0">
                <a:pos x="184" y="72"/>
              </a:cxn>
              <a:cxn ang="0">
                <a:pos x="118" y="162"/>
              </a:cxn>
              <a:cxn ang="0">
                <a:pos x="72" y="130"/>
              </a:cxn>
              <a:cxn ang="0">
                <a:pos x="122" y="66"/>
              </a:cxn>
              <a:cxn ang="0">
                <a:pos x="150" y="56"/>
              </a:cxn>
              <a:cxn ang="0">
                <a:pos x="34" y="238"/>
              </a:cxn>
              <a:cxn ang="0">
                <a:pos x="28" y="240"/>
              </a:cxn>
              <a:cxn ang="0">
                <a:pos x="16" y="232"/>
              </a:cxn>
              <a:cxn ang="0">
                <a:pos x="16" y="224"/>
              </a:cxn>
              <a:cxn ang="0">
                <a:pos x="32" y="194"/>
              </a:cxn>
              <a:cxn ang="0">
                <a:pos x="52" y="204"/>
              </a:cxn>
              <a:cxn ang="0">
                <a:pos x="60" y="218"/>
              </a:cxn>
              <a:cxn ang="0">
                <a:pos x="34" y="238"/>
              </a:cxn>
              <a:cxn ang="0">
                <a:pos x="70" y="222"/>
              </a:cxn>
              <a:cxn ang="0">
                <a:pos x="58" y="198"/>
              </a:cxn>
              <a:cxn ang="0">
                <a:pos x="44" y="188"/>
              </a:cxn>
              <a:cxn ang="0">
                <a:pos x="36" y="156"/>
              </a:cxn>
              <a:cxn ang="0">
                <a:pos x="38" y="150"/>
              </a:cxn>
              <a:cxn ang="0">
                <a:pos x="60" y="144"/>
              </a:cxn>
              <a:cxn ang="0">
                <a:pos x="82" y="150"/>
              </a:cxn>
              <a:cxn ang="0">
                <a:pos x="96" y="160"/>
              </a:cxn>
              <a:cxn ang="0">
                <a:pos x="110" y="182"/>
              </a:cxn>
              <a:cxn ang="0">
                <a:pos x="110" y="206"/>
              </a:cxn>
              <a:cxn ang="0">
                <a:pos x="104" y="220"/>
              </a:cxn>
              <a:cxn ang="0">
                <a:pos x="230" y="94"/>
              </a:cxn>
              <a:cxn ang="0">
                <a:pos x="216" y="102"/>
              </a:cxn>
              <a:cxn ang="0">
                <a:pos x="210" y="80"/>
              </a:cxn>
              <a:cxn ang="0">
                <a:pos x="196" y="60"/>
              </a:cxn>
              <a:cxn ang="0">
                <a:pos x="162" y="42"/>
              </a:cxn>
              <a:cxn ang="0">
                <a:pos x="162" y="26"/>
              </a:cxn>
              <a:cxn ang="0">
                <a:pos x="180" y="16"/>
              </a:cxn>
              <a:cxn ang="0">
                <a:pos x="198" y="18"/>
              </a:cxn>
              <a:cxn ang="0">
                <a:pos x="224" y="32"/>
              </a:cxn>
              <a:cxn ang="0">
                <a:pos x="236" y="48"/>
              </a:cxn>
              <a:cxn ang="0">
                <a:pos x="240" y="66"/>
              </a:cxn>
              <a:cxn ang="0">
                <a:pos x="234" y="88"/>
              </a:cxn>
            </a:cxnLst>
            <a:rect l="0" t="0" r="r" b="b"/>
            <a:pathLst>
              <a:path w="256" h="256">
                <a:moveTo>
                  <a:pt x="236" y="20"/>
                </a:moveTo>
                <a:lnTo>
                  <a:pt x="236" y="20"/>
                </a:lnTo>
                <a:lnTo>
                  <a:pt x="224" y="12"/>
                </a:lnTo>
                <a:lnTo>
                  <a:pt x="212" y="6"/>
                </a:lnTo>
                <a:lnTo>
                  <a:pt x="200" y="2"/>
                </a:lnTo>
                <a:lnTo>
                  <a:pt x="188" y="0"/>
                </a:lnTo>
                <a:lnTo>
                  <a:pt x="188" y="0"/>
                </a:lnTo>
                <a:lnTo>
                  <a:pt x="178" y="0"/>
                </a:lnTo>
                <a:lnTo>
                  <a:pt x="168" y="4"/>
                </a:lnTo>
                <a:lnTo>
                  <a:pt x="158" y="8"/>
                </a:lnTo>
                <a:lnTo>
                  <a:pt x="150" y="16"/>
                </a:lnTo>
                <a:lnTo>
                  <a:pt x="112" y="54"/>
                </a:lnTo>
                <a:lnTo>
                  <a:pt x="112" y="54"/>
                </a:lnTo>
                <a:lnTo>
                  <a:pt x="110" y="54"/>
                </a:lnTo>
                <a:lnTo>
                  <a:pt x="110" y="54"/>
                </a:lnTo>
                <a:lnTo>
                  <a:pt x="110" y="54"/>
                </a:lnTo>
                <a:lnTo>
                  <a:pt x="110" y="54"/>
                </a:lnTo>
                <a:lnTo>
                  <a:pt x="28" y="138"/>
                </a:lnTo>
                <a:lnTo>
                  <a:pt x="28" y="138"/>
                </a:lnTo>
                <a:lnTo>
                  <a:pt x="24" y="144"/>
                </a:lnTo>
                <a:lnTo>
                  <a:pt x="20" y="152"/>
                </a:lnTo>
                <a:lnTo>
                  <a:pt x="2" y="220"/>
                </a:lnTo>
                <a:lnTo>
                  <a:pt x="2" y="220"/>
                </a:lnTo>
                <a:lnTo>
                  <a:pt x="0" y="228"/>
                </a:lnTo>
                <a:lnTo>
                  <a:pt x="0" y="228"/>
                </a:lnTo>
                <a:lnTo>
                  <a:pt x="2" y="238"/>
                </a:lnTo>
                <a:lnTo>
                  <a:pt x="8" y="248"/>
                </a:lnTo>
                <a:lnTo>
                  <a:pt x="18" y="254"/>
                </a:lnTo>
                <a:lnTo>
                  <a:pt x="28" y="256"/>
                </a:lnTo>
                <a:lnTo>
                  <a:pt x="28" y="256"/>
                </a:lnTo>
                <a:lnTo>
                  <a:pt x="38" y="254"/>
                </a:lnTo>
                <a:lnTo>
                  <a:pt x="106" y="236"/>
                </a:lnTo>
                <a:lnTo>
                  <a:pt x="106" y="236"/>
                </a:lnTo>
                <a:lnTo>
                  <a:pt x="112" y="234"/>
                </a:lnTo>
                <a:lnTo>
                  <a:pt x="118" y="228"/>
                </a:lnTo>
                <a:lnTo>
                  <a:pt x="240" y="106"/>
                </a:lnTo>
                <a:lnTo>
                  <a:pt x="240" y="106"/>
                </a:lnTo>
                <a:lnTo>
                  <a:pt x="248" y="96"/>
                </a:lnTo>
                <a:lnTo>
                  <a:pt x="252" y="86"/>
                </a:lnTo>
                <a:lnTo>
                  <a:pt x="256" y="76"/>
                </a:lnTo>
                <a:lnTo>
                  <a:pt x="256" y="64"/>
                </a:lnTo>
                <a:lnTo>
                  <a:pt x="254" y="52"/>
                </a:lnTo>
                <a:lnTo>
                  <a:pt x="250" y="42"/>
                </a:lnTo>
                <a:lnTo>
                  <a:pt x="244" y="30"/>
                </a:lnTo>
                <a:lnTo>
                  <a:pt x="236" y="20"/>
                </a:lnTo>
                <a:close/>
                <a:moveTo>
                  <a:pt x="128" y="190"/>
                </a:moveTo>
                <a:lnTo>
                  <a:pt x="128" y="190"/>
                </a:lnTo>
                <a:lnTo>
                  <a:pt x="126" y="180"/>
                </a:lnTo>
                <a:lnTo>
                  <a:pt x="122" y="170"/>
                </a:lnTo>
                <a:lnTo>
                  <a:pt x="198" y="94"/>
                </a:lnTo>
                <a:lnTo>
                  <a:pt x="198" y="94"/>
                </a:lnTo>
                <a:lnTo>
                  <a:pt x="200" y="104"/>
                </a:lnTo>
                <a:lnTo>
                  <a:pt x="200" y="116"/>
                </a:lnTo>
                <a:lnTo>
                  <a:pt x="196" y="126"/>
                </a:lnTo>
                <a:lnTo>
                  <a:pt x="190" y="134"/>
                </a:lnTo>
                <a:lnTo>
                  <a:pt x="190" y="134"/>
                </a:lnTo>
                <a:lnTo>
                  <a:pt x="190" y="134"/>
                </a:lnTo>
                <a:lnTo>
                  <a:pt x="190" y="134"/>
                </a:lnTo>
                <a:lnTo>
                  <a:pt x="128" y="196"/>
                </a:lnTo>
                <a:lnTo>
                  <a:pt x="128" y="196"/>
                </a:lnTo>
                <a:lnTo>
                  <a:pt x="128" y="190"/>
                </a:lnTo>
                <a:close/>
                <a:moveTo>
                  <a:pt x="118" y="162"/>
                </a:moveTo>
                <a:lnTo>
                  <a:pt x="118" y="162"/>
                </a:lnTo>
                <a:lnTo>
                  <a:pt x="108" y="148"/>
                </a:lnTo>
                <a:lnTo>
                  <a:pt x="108" y="148"/>
                </a:lnTo>
                <a:lnTo>
                  <a:pt x="100" y="142"/>
                </a:lnTo>
                <a:lnTo>
                  <a:pt x="92" y="136"/>
                </a:lnTo>
                <a:lnTo>
                  <a:pt x="168" y="60"/>
                </a:lnTo>
                <a:lnTo>
                  <a:pt x="168" y="60"/>
                </a:lnTo>
                <a:lnTo>
                  <a:pt x="176" y="64"/>
                </a:lnTo>
                <a:lnTo>
                  <a:pt x="184" y="72"/>
                </a:lnTo>
                <a:lnTo>
                  <a:pt x="184" y="72"/>
                </a:lnTo>
                <a:lnTo>
                  <a:pt x="190" y="78"/>
                </a:lnTo>
                <a:lnTo>
                  <a:pt x="194" y="86"/>
                </a:lnTo>
                <a:lnTo>
                  <a:pt x="118" y="162"/>
                </a:lnTo>
                <a:close/>
                <a:moveTo>
                  <a:pt x="84" y="132"/>
                </a:moveTo>
                <a:lnTo>
                  <a:pt x="84" y="132"/>
                </a:lnTo>
                <a:lnTo>
                  <a:pt x="72" y="130"/>
                </a:lnTo>
                <a:lnTo>
                  <a:pt x="60" y="128"/>
                </a:lnTo>
                <a:lnTo>
                  <a:pt x="122" y="66"/>
                </a:lnTo>
                <a:lnTo>
                  <a:pt x="122" y="66"/>
                </a:lnTo>
                <a:lnTo>
                  <a:pt x="130" y="60"/>
                </a:lnTo>
                <a:lnTo>
                  <a:pt x="140" y="56"/>
                </a:lnTo>
                <a:lnTo>
                  <a:pt x="150" y="56"/>
                </a:lnTo>
                <a:lnTo>
                  <a:pt x="160" y="58"/>
                </a:lnTo>
                <a:lnTo>
                  <a:pt x="84" y="132"/>
                </a:lnTo>
                <a:close/>
                <a:moveTo>
                  <a:pt x="34" y="238"/>
                </a:moveTo>
                <a:lnTo>
                  <a:pt x="34" y="238"/>
                </a:lnTo>
                <a:lnTo>
                  <a:pt x="28" y="240"/>
                </a:lnTo>
                <a:lnTo>
                  <a:pt x="28" y="240"/>
                </a:lnTo>
                <a:lnTo>
                  <a:pt x="24" y="240"/>
                </a:lnTo>
                <a:lnTo>
                  <a:pt x="20" y="236"/>
                </a:lnTo>
                <a:lnTo>
                  <a:pt x="16" y="232"/>
                </a:lnTo>
                <a:lnTo>
                  <a:pt x="16" y="228"/>
                </a:lnTo>
                <a:lnTo>
                  <a:pt x="16" y="228"/>
                </a:lnTo>
                <a:lnTo>
                  <a:pt x="16" y="224"/>
                </a:lnTo>
                <a:lnTo>
                  <a:pt x="26" y="192"/>
                </a:lnTo>
                <a:lnTo>
                  <a:pt x="26" y="192"/>
                </a:lnTo>
                <a:lnTo>
                  <a:pt x="32" y="194"/>
                </a:lnTo>
                <a:lnTo>
                  <a:pt x="40" y="196"/>
                </a:lnTo>
                <a:lnTo>
                  <a:pt x="46" y="200"/>
                </a:lnTo>
                <a:lnTo>
                  <a:pt x="52" y="204"/>
                </a:lnTo>
                <a:lnTo>
                  <a:pt x="52" y="204"/>
                </a:lnTo>
                <a:lnTo>
                  <a:pt x="58" y="210"/>
                </a:lnTo>
                <a:lnTo>
                  <a:pt x="60" y="218"/>
                </a:lnTo>
                <a:lnTo>
                  <a:pt x="62" y="224"/>
                </a:lnTo>
                <a:lnTo>
                  <a:pt x="64" y="232"/>
                </a:lnTo>
                <a:lnTo>
                  <a:pt x="34" y="238"/>
                </a:lnTo>
                <a:close/>
                <a:moveTo>
                  <a:pt x="70" y="230"/>
                </a:moveTo>
                <a:lnTo>
                  <a:pt x="70" y="230"/>
                </a:lnTo>
                <a:lnTo>
                  <a:pt x="70" y="222"/>
                </a:lnTo>
                <a:lnTo>
                  <a:pt x="68" y="214"/>
                </a:lnTo>
                <a:lnTo>
                  <a:pt x="64" y="206"/>
                </a:lnTo>
                <a:lnTo>
                  <a:pt x="58" y="198"/>
                </a:lnTo>
                <a:lnTo>
                  <a:pt x="58" y="198"/>
                </a:lnTo>
                <a:lnTo>
                  <a:pt x="50" y="192"/>
                </a:lnTo>
                <a:lnTo>
                  <a:pt x="44" y="188"/>
                </a:lnTo>
                <a:lnTo>
                  <a:pt x="36" y="186"/>
                </a:lnTo>
                <a:lnTo>
                  <a:pt x="28" y="184"/>
                </a:lnTo>
                <a:lnTo>
                  <a:pt x="36" y="156"/>
                </a:lnTo>
                <a:lnTo>
                  <a:pt x="36" y="156"/>
                </a:lnTo>
                <a:lnTo>
                  <a:pt x="38" y="150"/>
                </a:lnTo>
                <a:lnTo>
                  <a:pt x="38" y="150"/>
                </a:lnTo>
                <a:lnTo>
                  <a:pt x="44" y="146"/>
                </a:lnTo>
                <a:lnTo>
                  <a:pt x="52" y="144"/>
                </a:lnTo>
                <a:lnTo>
                  <a:pt x="60" y="144"/>
                </a:lnTo>
                <a:lnTo>
                  <a:pt x="68" y="144"/>
                </a:lnTo>
                <a:lnTo>
                  <a:pt x="74" y="146"/>
                </a:lnTo>
                <a:lnTo>
                  <a:pt x="82" y="150"/>
                </a:lnTo>
                <a:lnTo>
                  <a:pt x="90" y="154"/>
                </a:lnTo>
                <a:lnTo>
                  <a:pt x="96" y="160"/>
                </a:lnTo>
                <a:lnTo>
                  <a:pt x="96" y="160"/>
                </a:lnTo>
                <a:lnTo>
                  <a:pt x="102" y="166"/>
                </a:lnTo>
                <a:lnTo>
                  <a:pt x="108" y="174"/>
                </a:lnTo>
                <a:lnTo>
                  <a:pt x="110" y="182"/>
                </a:lnTo>
                <a:lnTo>
                  <a:pt x="112" y="190"/>
                </a:lnTo>
                <a:lnTo>
                  <a:pt x="112" y="198"/>
                </a:lnTo>
                <a:lnTo>
                  <a:pt x="110" y="206"/>
                </a:lnTo>
                <a:lnTo>
                  <a:pt x="108" y="214"/>
                </a:lnTo>
                <a:lnTo>
                  <a:pt x="104" y="220"/>
                </a:lnTo>
                <a:lnTo>
                  <a:pt x="104" y="220"/>
                </a:lnTo>
                <a:lnTo>
                  <a:pt x="100" y="222"/>
                </a:lnTo>
                <a:lnTo>
                  <a:pt x="70" y="230"/>
                </a:lnTo>
                <a:close/>
                <a:moveTo>
                  <a:pt x="230" y="94"/>
                </a:moveTo>
                <a:lnTo>
                  <a:pt x="216" y="108"/>
                </a:lnTo>
                <a:lnTo>
                  <a:pt x="216" y="108"/>
                </a:lnTo>
                <a:lnTo>
                  <a:pt x="216" y="102"/>
                </a:lnTo>
                <a:lnTo>
                  <a:pt x="216" y="102"/>
                </a:lnTo>
                <a:lnTo>
                  <a:pt x="214" y="90"/>
                </a:lnTo>
                <a:lnTo>
                  <a:pt x="210" y="80"/>
                </a:lnTo>
                <a:lnTo>
                  <a:pt x="204" y="70"/>
                </a:lnTo>
                <a:lnTo>
                  <a:pt x="196" y="60"/>
                </a:lnTo>
                <a:lnTo>
                  <a:pt x="196" y="60"/>
                </a:lnTo>
                <a:lnTo>
                  <a:pt x="186" y="52"/>
                </a:lnTo>
                <a:lnTo>
                  <a:pt x="174" y="46"/>
                </a:lnTo>
                <a:lnTo>
                  <a:pt x="162" y="42"/>
                </a:lnTo>
                <a:lnTo>
                  <a:pt x="148" y="40"/>
                </a:lnTo>
                <a:lnTo>
                  <a:pt x="162" y="26"/>
                </a:lnTo>
                <a:lnTo>
                  <a:pt x="162" y="26"/>
                </a:lnTo>
                <a:lnTo>
                  <a:pt x="168" y="22"/>
                </a:lnTo>
                <a:lnTo>
                  <a:pt x="174" y="18"/>
                </a:lnTo>
                <a:lnTo>
                  <a:pt x="180" y="16"/>
                </a:lnTo>
                <a:lnTo>
                  <a:pt x="188" y="16"/>
                </a:lnTo>
                <a:lnTo>
                  <a:pt x="188" y="16"/>
                </a:lnTo>
                <a:lnTo>
                  <a:pt x="198" y="18"/>
                </a:lnTo>
                <a:lnTo>
                  <a:pt x="206" y="20"/>
                </a:lnTo>
                <a:lnTo>
                  <a:pt x="216" y="26"/>
                </a:lnTo>
                <a:lnTo>
                  <a:pt x="224" y="32"/>
                </a:lnTo>
                <a:lnTo>
                  <a:pt x="224" y="32"/>
                </a:lnTo>
                <a:lnTo>
                  <a:pt x="230" y="40"/>
                </a:lnTo>
                <a:lnTo>
                  <a:pt x="236" y="48"/>
                </a:lnTo>
                <a:lnTo>
                  <a:pt x="238" y="56"/>
                </a:lnTo>
                <a:lnTo>
                  <a:pt x="240" y="66"/>
                </a:lnTo>
                <a:lnTo>
                  <a:pt x="240" y="66"/>
                </a:lnTo>
                <a:lnTo>
                  <a:pt x="240" y="74"/>
                </a:lnTo>
                <a:lnTo>
                  <a:pt x="238" y="82"/>
                </a:lnTo>
                <a:lnTo>
                  <a:pt x="234" y="88"/>
                </a:lnTo>
                <a:lnTo>
                  <a:pt x="230" y="94"/>
                </a:lnTo>
                <a:close/>
              </a:path>
            </a:pathLst>
          </a:custGeom>
          <a:solidFill>
            <a:schemeClr val="bg2"/>
          </a:solidFill>
          <a:ln w="9525">
            <a:noFill/>
            <a:round/>
            <a:headEnd/>
            <a:tailEnd/>
          </a:ln>
        </p:spPr>
        <p:txBody>
          <a:bodyPr lIns="34271" tIns="17134" rIns="34271" bIns="1713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75"/>
          </a:p>
        </p:txBody>
      </p:sp>
      <p:sp>
        <p:nvSpPr>
          <p:cNvPr id="44" name="椭圆 43"/>
          <p:cNvSpPr/>
          <p:nvPr/>
        </p:nvSpPr>
        <p:spPr>
          <a:xfrm>
            <a:off x="112716" y="4363551"/>
            <a:ext cx="1138300" cy="1063444"/>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5" name="iṣḻíḓé">
            <a:extLst>
              <a:ext uri="{FF2B5EF4-FFF2-40B4-BE49-F238E27FC236}">
                <a16:creationId xmlns:a16="http://schemas.microsoft.com/office/drawing/2014/main" xmlns="" id="{AAF20611-018F-49B5-8007-FBFBEC2AF82F}"/>
              </a:ext>
            </a:extLst>
          </p:cNvPr>
          <p:cNvSpPr/>
          <p:nvPr/>
        </p:nvSpPr>
        <p:spPr>
          <a:xfrm>
            <a:off x="185407" y="4425266"/>
            <a:ext cx="1003754" cy="937745"/>
          </a:xfrm>
          <a:prstGeom prst="ellipse">
            <a:avLst/>
          </a:prstGeom>
          <a:solidFill>
            <a:srgbClr val="D61E42"/>
          </a:solidFill>
          <a:ln>
            <a:noFill/>
          </a:ln>
        </p:spPr>
        <p:style>
          <a:lnRef idx="2">
            <a:schemeClr val="accent1">
              <a:shade val="50000"/>
            </a:schemeClr>
          </a:lnRef>
          <a:fillRef idx="1">
            <a:schemeClr val="accent1"/>
          </a:fillRef>
          <a:effectRef idx="0">
            <a:schemeClr val="accent1"/>
          </a:effectRef>
          <a:fontRef idx="minor">
            <a:schemeClr val="lt1"/>
          </a:fontRef>
        </p:style>
        <p:txBody>
          <a:bodyPr lIns="34271" tIns="17134" rIns="34271" bIns="17134"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675" dirty="0"/>
          </a:p>
        </p:txBody>
      </p:sp>
      <p:grpSp>
        <p:nvGrpSpPr>
          <p:cNvPr id="46" name="iş1ïďè">
            <a:extLst>
              <a:ext uri="{FF2B5EF4-FFF2-40B4-BE49-F238E27FC236}">
                <a16:creationId xmlns:a16="http://schemas.microsoft.com/office/drawing/2014/main" xmlns="" id="{9932B3A4-F7F7-417F-9B3C-B18C77ED4DB0}"/>
              </a:ext>
            </a:extLst>
          </p:cNvPr>
          <p:cNvGrpSpPr/>
          <p:nvPr/>
        </p:nvGrpSpPr>
        <p:grpSpPr>
          <a:xfrm>
            <a:off x="522020" y="4723499"/>
            <a:ext cx="343378" cy="271494"/>
            <a:chOff x="6400800" y="2000250"/>
            <a:chExt cx="406400" cy="342900"/>
          </a:xfrm>
          <a:solidFill>
            <a:schemeClr val="bg2"/>
          </a:solidFill>
        </p:grpSpPr>
        <p:sp>
          <p:nvSpPr>
            <p:cNvPr id="47" name="îşľíḓê">
              <a:extLst>
                <a:ext uri="{FF2B5EF4-FFF2-40B4-BE49-F238E27FC236}">
                  <a16:creationId xmlns:a16="http://schemas.microsoft.com/office/drawing/2014/main" xmlns="" id="{5782D9A6-D679-4838-BD7C-99F1B7EA9DD0}"/>
                </a:ext>
              </a:extLst>
            </p:cNvPr>
            <p:cNvSpPr/>
            <p:nvPr/>
          </p:nvSpPr>
          <p:spPr bwMode="auto">
            <a:xfrm>
              <a:off x="6502400" y="2089150"/>
              <a:ext cx="203200" cy="203200"/>
            </a:xfrm>
            <a:custGeom>
              <a:avLst/>
              <a:gdLst/>
              <a:ahLst/>
              <a:cxnLst>
                <a:cxn ang="0">
                  <a:pos x="64" y="0"/>
                </a:cxn>
                <a:cxn ang="0">
                  <a:pos x="40" y="6"/>
                </a:cxn>
                <a:cxn ang="0">
                  <a:pos x="18" y="18"/>
                </a:cxn>
                <a:cxn ang="0">
                  <a:pos x="6" y="40"/>
                </a:cxn>
                <a:cxn ang="0">
                  <a:pos x="0" y="64"/>
                </a:cxn>
                <a:cxn ang="0">
                  <a:pos x="2" y="76"/>
                </a:cxn>
                <a:cxn ang="0">
                  <a:pos x="10" y="100"/>
                </a:cxn>
                <a:cxn ang="0">
                  <a:pos x="28" y="118"/>
                </a:cxn>
                <a:cxn ang="0">
                  <a:pos x="52" y="126"/>
                </a:cxn>
                <a:cxn ang="0">
                  <a:pos x="64" y="128"/>
                </a:cxn>
                <a:cxn ang="0">
                  <a:pos x="88" y="122"/>
                </a:cxn>
                <a:cxn ang="0">
                  <a:pos x="110" y="110"/>
                </a:cxn>
                <a:cxn ang="0">
                  <a:pos x="122" y="88"/>
                </a:cxn>
                <a:cxn ang="0">
                  <a:pos x="128" y="64"/>
                </a:cxn>
                <a:cxn ang="0">
                  <a:pos x="126" y="52"/>
                </a:cxn>
                <a:cxn ang="0">
                  <a:pos x="118" y="28"/>
                </a:cxn>
                <a:cxn ang="0">
                  <a:pos x="100" y="10"/>
                </a:cxn>
                <a:cxn ang="0">
                  <a:pos x="76" y="2"/>
                </a:cxn>
                <a:cxn ang="0">
                  <a:pos x="100" y="96"/>
                </a:cxn>
                <a:cxn ang="0">
                  <a:pos x="94" y="102"/>
                </a:cxn>
                <a:cxn ang="0">
                  <a:pos x="76" y="110"/>
                </a:cxn>
                <a:cxn ang="0">
                  <a:pos x="58" y="112"/>
                </a:cxn>
                <a:cxn ang="0">
                  <a:pos x="40" y="106"/>
                </a:cxn>
                <a:cxn ang="0">
                  <a:pos x="32" y="100"/>
                </a:cxn>
                <a:cxn ang="0">
                  <a:pos x="22" y="86"/>
                </a:cxn>
                <a:cxn ang="0">
                  <a:pos x="16" y="68"/>
                </a:cxn>
                <a:cxn ang="0">
                  <a:pos x="18" y="50"/>
                </a:cxn>
                <a:cxn ang="0">
                  <a:pos x="28" y="32"/>
                </a:cxn>
                <a:cxn ang="0">
                  <a:pos x="34" y="26"/>
                </a:cxn>
                <a:cxn ang="0">
                  <a:pos x="52" y="18"/>
                </a:cxn>
                <a:cxn ang="0">
                  <a:pos x="70" y="16"/>
                </a:cxn>
                <a:cxn ang="0">
                  <a:pos x="88" y="22"/>
                </a:cxn>
                <a:cxn ang="0">
                  <a:pos x="96" y="28"/>
                </a:cxn>
                <a:cxn ang="0">
                  <a:pos x="106" y="42"/>
                </a:cxn>
                <a:cxn ang="0">
                  <a:pos x="112" y="60"/>
                </a:cxn>
                <a:cxn ang="0">
                  <a:pos x="110" y="78"/>
                </a:cxn>
                <a:cxn ang="0">
                  <a:pos x="100" y="96"/>
                </a:cxn>
              </a:cxnLst>
              <a:rect l="0" t="0" r="r" b="b"/>
              <a:pathLst>
                <a:path w="128" h="128">
                  <a:moveTo>
                    <a:pt x="64" y="0"/>
                  </a:moveTo>
                  <a:lnTo>
                    <a:pt x="64" y="0"/>
                  </a:lnTo>
                  <a:lnTo>
                    <a:pt x="52" y="2"/>
                  </a:lnTo>
                  <a:lnTo>
                    <a:pt x="40" y="6"/>
                  </a:lnTo>
                  <a:lnTo>
                    <a:pt x="28" y="10"/>
                  </a:lnTo>
                  <a:lnTo>
                    <a:pt x="18" y="18"/>
                  </a:lnTo>
                  <a:lnTo>
                    <a:pt x="10" y="28"/>
                  </a:lnTo>
                  <a:lnTo>
                    <a:pt x="6" y="40"/>
                  </a:lnTo>
                  <a:lnTo>
                    <a:pt x="2" y="52"/>
                  </a:lnTo>
                  <a:lnTo>
                    <a:pt x="0" y="64"/>
                  </a:lnTo>
                  <a:lnTo>
                    <a:pt x="0" y="64"/>
                  </a:lnTo>
                  <a:lnTo>
                    <a:pt x="2" y="76"/>
                  </a:lnTo>
                  <a:lnTo>
                    <a:pt x="6" y="88"/>
                  </a:lnTo>
                  <a:lnTo>
                    <a:pt x="10" y="100"/>
                  </a:lnTo>
                  <a:lnTo>
                    <a:pt x="18" y="110"/>
                  </a:lnTo>
                  <a:lnTo>
                    <a:pt x="28" y="118"/>
                  </a:lnTo>
                  <a:lnTo>
                    <a:pt x="40" y="122"/>
                  </a:lnTo>
                  <a:lnTo>
                    <a:pt x="52" y="126"/>
                  </a:lnTo>
                  <a:lnTo>
                    <a:pt x="64" y="128"/>
                  </a:lnTo>
                  <a:lnTo>
                    <a:pt x="64" y="128"/>
                  </a:lnTo>
                  <a:lnTo>
                    <a:pt x="76" y="126"/>
                  </a:lnTo>
                  <a:lnTo>
                    <a:pt x="88" y="122"/>
                  </a:lnTo>
                  <a:lnTo>
                    <a:pt x="100" y="118"/>
                  </a:lnTo>
                  <a:lnTo>
                    <a:pt x="110" y="110"/>
                  </a:lnTo>
                  <a:lnTo>
                    <a:pt x="118" y="100"/>
                  </a:lnTo>
                  <a:lnTo>
                    <a:pt x="122" y="88"/>
                  </a:lnTo>
                  <a:lnTo>
                    <a:pt x="126" y="76"/>
                  </a:lnTo>
                  <a:lnTo>
                    <a:pt x="128" y="64"/>
                  </a:lnTo>
                  <a:lnTo>
                    <a:pt x="128" y="64"/>
                  </a:lnTo>
                  <a:lnTo>
                    <a:pt x="126" y="52"/>
                  </a:lnTo>
                  <a:lnTo>
                    <a:pt x="122" y="40"/>
                  </a:lnTo>
                  <a:lnTo>
                    <a:pt x="118" y="28"/>
                  </a:lnTo>
                  <a:lnTo>
                    <a:pt x="110" y="18"/>
                  </a:lnTo>
                  <a:lnTo>
                    <a:pt x="100" y="10"/>
                  </a:lnTo>
                  <a:lnTo>
                    <a:pt x="88" y="6"/>
                  </a:lnTo>
                  <a:lnTo>
                    <a:pt x="76" y="2"/>
                  </a:lnTo>
                  <a:lnTo>
                    <a:pt x="64" y="0"/>
                  </a:lnTo>
                  <a:close/>
                  <a:moveTo>
                    <a:pt x="100" y="96"/>
                  </a:moveTo>
                  <a:lnTo>
                    <a:pt x="100" y="96"/>
                  </a:lnTo>
                  <a:lnTo>
                    <a:pt x="94" y="102"/>
                  </a:lnTo>
                  <a:lnTo>
                    <a:pt x="86" y="106"/>
                  </a:lnTo>
                  <a:lnTo>
                    <a:pt x="76" y="110"/>
                  </a:lnTo>
                  <a:lnTo>
                    <a:pt x="68" y="112"/>
                  </a:lnTo>
                  <a:lnTo>
                    <a:pt x="58" y="112"/>
                  </a:lnTo>
                  <a:lnTo>
                    <a:pt x="50" y="110"/>
                  </a:lnTo>
                  <a:lnTo>
                    <a:pt x="40" y="106"/>
                  </a:lnTo>
                  <a:lnTo>
                    <a:pt x="32" y="100"/>
                  </a:lnTo>
                  <a:lnTo>
                    <a:pt x="32" y="100"/>
                  </a:lnTo>
                  <a:lnTo>
                    <a:pt x="26" y="94"/>
                  </a:lnTo>
                  <a:lnTo>
                    <a:pt x="22" y="86"/>
                  </a:lnTo>
                  <a:lnTo>
                    <a:pt x="18" y="76"/>
                  </a:lnTo>
                  <a:lnTo>
                    <a:pt x="16" y="68"/>
                  </a:lnTo>
                  <a:lnTo>
                    <a:pt x="16" y="58"/>
                  </a:lnTo>
                  <a:lnTo>
                    <a:pt x="18" y="50"/>
                  </a:lnTo>
                  <a:lnTo>
                    <a:pt x="22" y="40"/>
                  </a:lnTo>
                  <a:lnTo>
                    <a:pt x="28" y="32"/>
                  </a:lnTo>
                  <a:lnTo>
                    <a:pt x="28" y="32"/>
                  </a:lnTo>
                  <a:lnTo>
                    <a:pt x="34" y="26"/>
                  </a:lnTo>
                  <a:lnTo>
                    <a:pt x="42" y="22"/>
                  </a:lnTo>
                  <a:lnTo>
                    <a:pt x="52" y="18"/>
                  </a:lnTo>
                  <a:lnTo>
                    <a:pt x="60" y="16"/>
                  </a:lnTo>
                  <a:lnTo>
                    <a:pt x="70" y="16"/>
                  </a:lnTo>
                  <a:lnTo>
                    <a:pt x="78" y="18"/>
                  </a:lnTo>
                  <a:lnTo>
                    <a:pt x="88" y="22"/>
                  </a:lnTo>
                  <a:lnTo>
                    <a:pt x="96" y="28"/>
                  </a:lnTo>
                  <a:lnTo>
                    <a:pt x="96" y="28"/>
                  </a:lnTo>
                  <a:lnTo>
                    <a:pt x="102" y="34"/>
                  </a:lnTo>
                  <a:lnTo>
                    <a:pt x="106" y="42"/>
                  </a:lnTo>
                  <a:lnTo>
                    <a:pt x="110" y="52"/>
                  </a:lnTo>
                  <a:lnTo>
                    <a:pt x="112" y="60"/>
                  </a:lnTo>
                  <a:lnTo>
                    <a:pt x="112" y="70"/>
                  </a:lnTo>
                  <a:lnTo>
                    <a:pt x="110" y="78"/>
                  </a:lnTo>
                  <a:lnTo>
                    <a:pt x="106" y="88"/>
                  </a:lnTo>
                  <a:lnTo>
                    <a:pt x="100" y="96"/>
                  </a:lnTo>
                  <a:close/>
                </a:path>
              </a:pathLst>
            </a:custGeom>
            <a:grpFill/>
            <a:ln w="9525">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75"/>
            </a:p>
          </p:txBody>
        </p:sp>
        <p:sp>
          <p:nvSpPr>
            <p:cNvPr id="48" name="íşḷïḓé">
              <a:extLst>
                <a:ext uri="{FF2B5EF4-FFF2-40B4-BE49-F238E27FC236}">
                  <a16:creationId xmlns:a16="http://schemas.microsoft.com/office/drawing/2014/main" xmlns="" id="{B1F9D091-07F6-4CC1-833A-36E0BD19F214}"/>
                </a:ext>
              </a:extLst>
            </p:cNvPr>
            <p:cNvSpPr/>
            <p:nvPr/>
          </p:nvSpPr>
          <p:spPr bwMode="auto">
            <a:xfrm>
              <a:off x="6553200" y="2139950"/>
              <a:ext cx="57150" cy="57150"/>
            </a:xfrm>
            <a:custGeom>
              <a:avLst/>
              <a:gdLst/>
              <a:ahLst/>
              <a:cxnLst>
                <a:cxn ang="0">
                  <a:pos x="32" y="0"/>
                </a:cxn>
                <a:cxn ang="0">
                  <a:pos x="32" y="0"/>
                </a:cxn>
                <a:cxn ang="0">
                  <a:pos x="26" y="0"/>
                </a:cxn>
                <a:cxn ang="0">
                  <a:pos x="20" y="2"/>
                </a:cxn>
                <a:cxn ang="0">
                  <a:pos x="10" y="10"/>
                </a:cxn>
                <a:cxn ang="0">
                  <a:pos x="2" y="20"/>
                </a:cxn>
                <a:cxn ang="0">
                  <a:pos x="0" y="26"/>
                </a:cxn>
                <a:cxn ang="0">
                  <a:pos x="0" y="32"/>
                </a:cxn>
                <a:cxn ang="0">
                  <a:pos x="0" y="32"/>
                </a:cxn>
                <a:cxn ang="0">
                  <a:pos x="0" y="32"/>
                </a:cxn>
                <a:cxn ang="0">
                  <a:pos x="2" y="34"/>
                </a:cxn>
                <a:cxn ang="0">
                  <a:pos x="4" y="36"/>
                </a:cxn>
                <a:cxn ang="0">
                  <a:pos x="4" y="36"/>
                </a:cxn>
                <a:cxn ang="0">
                  <a:pos x="6" y="34"/>
                </a:cxn>
                <a:cxn ang="0">
                  <a:pos x="8" y="32"/>
                </a:cxn>
                <a:cxn ang="0">
                  <a:pos x="8" y="32"/>
                </a:cxn>
                <a:cxn ang="0">
                  <a:pos x="8" y="32"/>
                </a:cxn>
                <a:cxn ang="0">
                  <a:pos x="10" y="22"/>
                </a:cxn>
                <a:cxn ang="0">
                  <a:pos x="16" y="16"/>
                </a:cxn>
                <a:cxn ang="0">
                  <a:pos x="22" y="10"/>
                </a:cxn>
                <a:cxn ang="0">
                  <a:pos x="32" y="8"/>
                </a:cxn>
                <a:cxn ang="0">
                  <a:pos x="32" y="8"/>
                </a:cxn>
                <a:cxn ang="0">
                  <a:pos x="34" y="6"/>
                </a:cxn>
                <a:cxn ang="0">
                  <a:pos x="36" y="4"/>
                </a:cxn>
                <a:cxn ang="0">
                  <a:pos x="36" y="4"/>
                </a:cxn>
                <a:cxn ang="0">
                  <a:pos x="34" y="2"/>
                </a:cxn>
                <a:cxn ang="0">
                  <a:pos x="32" y="0"/>
                </a:cxn>
              </a:cxnLst>
              <a:rect l="0" t="0" r="r" b="b"/>
              <a:pathLst>
                <a:path w="36" h="36">
                  <a:moveTo>
                    <a:pt x="32" y="0"/>
                  </a:moveTo>
                  <a:lnTo>
                    <a:pt x="32" y="0"/>
                  </a:lnTo>
                  <a:lnTo>
                    <a:pt x="26" y="0"/>
                  </a:lnTo>
                  <a:lnTo>
                    <a:pt x="20" y="2"/>
                  </a:lnTo>
                  <a:lnTo>
                    <a:pt x="10" y="10"/>
                  </a:lnTo>
                  <a:lnTo>
                    <a:pt x="2" y="20"/>
                  </a:lnTo>
                  <a:lnTo>
                    <a:pt x="0" y="26"/>
                  </a:lnTo>
                  <a:lnTo>
                    <a:pt x="0" y="32"/>
                  </a:lnTo>
                  <a:lnTo>
                    <a:pt x="0" y="32"/>
                  </a:lnTo>
                  <a:lnTo>
                    <a:pt x="0" y="32"/>
                  </a:lnTo>
                  <a:lnTo>
                    <a:pt x="2" y="34"/>
                  </a:lnTo>
                  <a:lnTo>
                    <a:pt x="4" y="36"/>
                  </a:lnTo>
                  <a:lnTo>
                    <a:pt x="4" y="36"/>
                  </a:lnTo>
                  <a:lnTo>
                    <a:pt x="6" y="34"/>
                  </a:lnTo>
                  <a:lnTo>
                    <a:pt x="8" y="32"/>
                  </a:lnTo>
                  <a:lnTo>
                    <a:pt x="8" y="32"/>
                  </a:lnTo>
                  <a:lnTo>
                    <a:pt x="8" y="32"/>
                  </a:lnTo>
                  <a:lnTo>
                    <a:pt x="10" y="22"/>
                  </a:lnTo>
                  <a:lnTo>
                    <a:pt x="16" y="16"/>
                  </a:lnTo>
                  <a:lnTo>
                    <a:pt x="22" y="10"/>
                  </a:lnTo>
                  <a:lnTo>
                    <a:pt x="32" y="8"/>
                  </a:lnTo>
                  <a:lnTo>
                    <a:pt x="32" y="8"/>
                  </a:lnTo>
                  <a:lnTo>
                    <a:pt x="34" y="6"/>
                  </a:lnTo>
                  <a:lnTo>
                    <a:pt x="36" y="4"/>
                  </a:lnTo>
                  <a:lnTo>
                    <a:pt x="36" y="4"/>
                  </a:lnTo>
                  <a:lnTo>
                    <a:pt x="34" y="2"/>
                  </a:lnTo>
                  <a:lnTo>
                    <a:pt x="32" y="0"/>
                  </a:lnTo>
                  <a:close/>
                </a:path>
              </a:pathLst>
            </a:custGeom>
            <a:grpFill/>
            <a:ln w="9525">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75"/>
            </a:p>
          </p:txBody>
        </p:sp>
        <p:sp>
          <p:nvSpPr>
            <p:cNvPr id="49" name="ísḻiḍé">
              <a:extLst>
                <a:ext uri="{FF2B5EF4-FFF2-40B4-BE49-F238E27FC236}">
                  <a16:creationId xmlns:a16="http://schemas.microsoft.com/office/drawing/2014/main" xmlns="" id="{1482A28A-BCAB-472C-8E4A-B93A68E2AD7A}"/>
                </a:ext>
              </a:extLst>
            </p:cNvPr>
            <p:cNvSpPr/>
            <p:nvPr/>
          </p:nvSpPr>
          <p:spPr bwMode="auto">
            <a:xfrm>
              <a:off x="6400800" y="2000250"/>
              <a:ext cx="406400" cy="342900"/>
            </a:xfrm>
            <a:custGeom>
              <a:avLst/>
              <a:gdLst/>
              <a:ahLst/>
              <a:cxnLst>
                <a:cxn ang="0">
                  <a:pos x="202" y="42"/>
                </a:cxn>
                <a:cxn ang="0">
                  <a:pos x="190" y="16"/>
                </a:cxn>
                <a:cxn ang="0">
                  <a:pos x="182" y="4"/>
                </a:cxn>
                <a:cxn ang="0">
                  <a:pos x="168" y="0"/>
                </a:cxn>
                <a:cxn ang="0">
                  <a:pos x="88" y="0"/>
                </a:cxn>
                <a:cxn ang="0">
                  <a:pos x="74" y="4"/>
                </a:cxn>
                <a:cxn ang="0">
                  <a:pos x="66" y="16"/>
                </a:cxn>
                <a:cxn ang="0">
                  <a:pos x="20" y="48"/>
                </a:cxn>
                <a:cxn ang="0">
                  <a:pos x="12" y="52"/>
                </a:cxn>
                <a:cxn ang="0">
                  <a:pos x="2" y="64"/>
                </a:cxn>
                <a:cxn ang="0">
                  <a:pos x="0" y="192"/>
                </a:cxn>
                <a:cxn ang="0">
                  <a:pos x="2" y="202"/>
                </a:cxn>
                <a:cxn ang="0">
                  <a:pos x="14" y="214"/>
                </a:cxn>
                <a:cxn ang="0">
                  <a:pos x="232" y="216"/>
                </a:cxn>
                <a:cxn ang="0">
                  <a:pos x="242" y="214"/>
                </a:cxn>
                <a:cxn ang="0">
                  <a:pos x="254" y="202"/>
                </a:cxn>
                <a:cxn ang="0">
                  <a:pos x="256" y="72"/>
                </a:cxn>
                <a:cxn ang="0">
                  <a:pos x="254" y="64"/>
                </a:cxn>
                <a:cxn ang="0">
                  <a:pos x="244" y="52"/>
                </a:cxn>
                <a:cxn ang="0">
                  <a:pos x="240" y="192"/>
                </a:cxn>
                <a:cxn ang="0">
                  <a:pos x="240" y="196"/>
                </a:cxn>
                <a:cxn ang="0">
                  <a:pos x="236" y="200"/>
                </a:cxn>
                <a:cxn ang="0">
                  <a:pos x="24" y="200"/>
                </a:cxn>
                <a:cxn ang="0">
                  <a:pos x="20" y="200"/>
                </a:cxn>
                <a:cxn ang="0">
                  <a:pos x="16" y="196"/>
                </a:cxn>
                <a:cxn ang="0">
                  <a:pos x="16" y="72"/>
                </a:cxn>
                <a:cxn ang="0">
                  <a:pos x="18" y="66"/>
                </a:cxn>
                <a:cxn ang="0">
                  <a:pos x="66" y="56"/>
                </a:cxn>
                <a:cxn ang="0">
                  <a:pos x="80" y="22"/>
                </a:cxn>
                <a:cxn ang="0">
                  <a:pos x="88" y="16"/>
                </a:cxn>
                <a:cxn ang="0">
                  <a:pos x="168" y="16"/>
                </a:cxn>
                <a:cxn ang="0">
                  <a:pos x="176" y="22"/>
                </a:cxn>
                <a:cxn ang="0">
                  <a:pos x="234" y="64"/>
                </a:cxn>
                <a:cxn ang="0">
                  <a:pos x="238" y="66"/>
                </a:cxn>
                <a:cxn ang="0">
                  <a:pos x="240" y="192"/>
                </a:cxn>
              </a:cxnLst>
              <a:rect l="0" t="0" r="r" b="b"/>
              <a:pathLst>
                <a:path w="256" h="216">
                  <a:moveTo>
                    <a:pt x="236" y="48"/>
                  </a:moveTo>
                  <a:lnTo>
                    <a:pt x="202" y="42"/>
                  </a:lnTo>
                  <a:lnTo>
                    <a:pt x="190" y="16"/>
                  </a:lnTo>
                  <a:lnTo>
                    <a:pt x="190" y="16"/>
                  </a:lnTo>
                  <a:lnTo>
                    <a:pt x="186" y="8"/>
                  </a:lnTo>
                  <a:lnTo>
                    <a:pt x="182" y="4"/>
                  </a:lnTo>
                  <a:lnTo>
                    <a:pt x="176" y="2"/>
                  </a:lnTo>
                  <a:lnTo>
                    <a:pt x="168" y="0"/>
                  </a:lnTo>
                  <a:lnTo>
                    <a:pt x="88" y="0"/>
                  </a:lnTo>
                  <a:lnTo>
                    <a:pt x="88" y="0"/>
                  </a:lnTo>
                  <a:lnTo>
                    <a:pt x="80" y="2"/>
                  </a:lnTo>
                  <a:lnTo>
                    <a:pt x="74" y="4"/>
                  </a:lnTo>
                  <a:lnTo>
                    <a:pt x="70" y="8"/>
                  </a:lnTo>
                  <a:lnTo>
                    <a:pt x="66" y="16"/>
                  </a:lnTo>
                  <a:lnTo>
                    <a:pt x="54" y="42"/>
                  </a:lnTo>
                  <a:lnTo>
                    <a:pt x="20" y="48"/>
                  </a:lnTo>
                  <a:lnTo>
                    <a:pt x="20" y="48"/>
                  </a:lnTo>
                  <a:lnTo>
                    <a:pt x="12" y="52"/>
                  </a:lnTo>
                  <a:lnTo>
                    <a:pt x="6" y="56"/>
                  </a:lnTo>
                  <a:lnTo>
                    <a:pt x="2" y="64"/>
                  </a:lnTo>
                  <a:lnTo>
                    <a:pt x="0" y="72"/>
                  </a:lnTo>
                  <a:lnTo>
                    <a:pt x="0" y="192"/>
                  </a:lnTo>
                  <a:lnTo>
                    <a:pt x="0" y="192"/>
                  </a:lnTo>
                  <a:lnTo>
                    <a:pt x="2" y="202"/>
                  </a:lnTo>
                  <a:lnTo>
                    <a:pt x="8" y="208"/>
                  </a:lnTo>
                  <a:lnTo>
                    <a:pt x="14" y="214"/>
                  </a:lnTo>
                  <a:lnTo>
                    <a:pt x="24" y="216"/>
                  </a:lnTo>
                  <a:lnTo>
                    <a:pt x="232" y="216"/>
                  </a:lnTo>
                  <a:lnTo>
                    <a:pt x="232" y="216"/>
                  </a:lnTo>
                  <a:lnTo>
                    <a:pt x="242" y="214"/>
                  </a:lnTo>
                  <a:lnTo>
                    <a:pt x="248" y="208"/>
                  </a:lnTo>
                  <a:lnTo>
                    <a:pt x="254" y="202"/>
                  </a:lnTo>
                  <a:lnTo>
                    <a:pt x="256" y="192"/>
                  </a:lnTo>
                  <a:lnTo>
                    <a:pt x="256" y="72"/>
                  </a:lnTo>
                  <a:lnTo>
                    <a:pt x="256" y="72"/>
                  </a:lnTo>
                  <a:lnTo>
                    <a:pt x="254" y="64"/>
                  </a:lnTo>
                  <a:lnTo>
                    <a:pt x="250" y="56"/>
                  </a:lnTo>
                  <a:lnTo>
                    <a:pt x="244" y="52"/>
                  </a:lnTo>
                  <a:lnTo>
                    <a:pt x="236" y="48"/>
                  </a:lnTo>
                  <a:close/>
                  <a:moveTo>
                    <a:pt x="240" y="192"/>
                  </a:moveTo>
                  <a:lnTo>
                    <a:pt x="240" y="192"/>
                  </a:lnTo>
                  <a:lnTo>
                    <a:pt x="240" y="196"/>
                  </a:lnTo>
                  <a:lnTo>
                    <a:pt x="238" y="198"/>
                  </a:lnTo>
                  <a:lnTo>
                    <a:pt x="236" y="200"/>
                  </a:lnTo>
                  <a:lnTo>
                    <a:pt x="232" y="200"/>
                  </a:lnTo>
                  <a:lnTo>
                    <a:pt x="24" y="200"/>
                  </a:lnTo>
                  <a:lnTo>
                    <a:pt x="24" y="200"/>
                  </a:lnTo>
                  <a:lnTo>
                    <a:pt x="20" y="200"/>
                  </a:lnTo>
                  <a:lnTo>
                    <a:pt x="18" y="198"/>
                  </a:lnTo>
                  <a:lnTo>
                    <a:pt x="16" y="196"/>
                  </a:lnTo>
                  <a:lnTo>
                    <a:pt x="16" y="192"/>
                  </a:lnTo>
                  <a:lnTo>
                    <a:pt x="16" y="72"/>
                  </a:lnTo>
                  <a:lnTo>
                    <a:pt x="16" y="72"/>
                  </a:lnTo>
                  <a:lnTo>
                    <a:pt x="18" y="66"/>
                  </a:lnTo>
                  <a:lnTo>
                    <a:pt x="22" y="64"/>
                  </a:lnTo>
                  <a:lnTo>
                    <a:pt x="66" y="56"/>
                  </a:lnTo>
                  <a:lnTo>
                    <a:pt x="80" y="22"/>
                  </a:lnTo>
                  <a:lnTo>
                    <a:pt x="80" y="22"/>
                  </a:lnTo>
                  <a:lnTo>
                    <a:pt x="84" y="18"/>
                  </a:lnTo>
                  <a:lnTo>
                    <a:pt x="88" y="16"/>
                  </a:lnTo>
                  <a:lnTo>
                    <a:pt x="168" y="16"/>
                  </a:lnTo>
                  <a:lnTo>
                    <a:pt x="168" y="16"/>
                  </a:lnTo>
                  <a:lnTo>
                    <a:pt x="172" y="18"/>
                  </a:lnTo>
                  <a:lnTo>
                    <a:pt x="176" y="22"/>
                  </a:lnTo>
                  <a:lnTo>
                    <a:pt x="190" y="56"/>
                  </a:lnTo>
                  <a:lnTo>
                    <a:pt x="234" y="64"/>
                  </a:lnTo>
                  <a:lnTo>
                    <a:pt x="234" y="64"/>
                  </a:lnTo>
                  <a:lnTo>
                    <a:pt x="238" y="66"/>
                  </a:lnTo>
                  <a:lnTo>
                    <a:pt x="240" y="72"/>
                  </a:lnTo>
                  <a:lnTo>
                    <a:pt x="240" y="192"/>
                  </a:lnTo>
                  <a:close/>
                </a:path>
              </a:pathLst>
            </a:custGeom>
            <a:grpFill/>
            <a:ln w="9525">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75"/>
            </a:p>
          </p:txBody>
        </p:sp>
      </p:grpSp>
      <p:sp>
        <p:nvSpPr>
          <p:cNvPr id="50" name="文本"/>
          <p:cNvSpPr txBox="1">
            <a:spLocks/>
          </p:cNvSpPr>
          <p:nvPr/>
        </p:nvSpPr>
        <p:spPr>
          <a:xfrm>
            <a:off x="1992438" y="1659441"/>
            <a:ext cx="2692959" cy="261812"/>
          </a:xfrm>
          <a:prstGeom prst="rect">
            <a:avLst/>
          </a:prstGeom>
        </p:spPr>
        <p:txBody>
          <a:bodyPr vert="horz" lIns="0" tIns="0" rIns="0" bIns="0" rtlCol="0" anchor="ctr">
            <a:noAutofit/>
          </a:bodyPr>
          <a:lstStyle>
            <a:lvl1pPr algn="ctr" defTabSz="2176299" rtl="0" eaLnBrk="1" latinLnBrk="0" hangingPunct="1">
              <a:spcBef>
                <a:spcPct val="0"/>
              </a:spcBef>
              <a:buNone/>
              <a:defRPr sz="10400" kern="1200">
                <a:solidFill>
                  <a:schemeClr val="tx1"/>
                </a:solidFill>
                <a:latin typeface="+mj-lt"/>
                <a:ea typeface="+mj-ea"/>
                <a:cs typeface="+mj-cs"/>
              </a:defRPr>
            </a:lvl1pPr>
          </a:lstStyle>
          <a:p>
            <a:pPr algn="l" defTabSz="815929">
              <a:lnSpc>
                <a:spcPts val="1720"/>
              </a:lnSpc>
              <a:defRPr/>
            </a:pPr>
            <a:r>
              <a:rPr lang="en-US" altLang="zh-CN" sz="1200" dirty="0">
                <a:solidFill>
                  <a:srgbClr val="000000">
                    <a:alpha val="100000"/>
                  </a:srgbClr>
                </a:solidFill>
                <a:latin typeface="Noto Sans S Chinese DemiLight" charset="-122"/>
                <a:ea typeface="Noto Sans S Chinese DemiLight" charset="-122"/>
                <a:cs typeface="Noto Sans S Chinese DemiLight" charset="-122"/>
              </a:rPr>
              <a:t>Function realization</a:t>
            </a:r>
            <a:endParaRPr kumimoji="1" lang="zh-CN" altLang="en-US" sz="1200" dirty="0">
              <a:solidFill>
                <a:srgbClr val="000000"/>
              </a:solidFill>
              <a:latin typeface="Calibri"/>
              <a:ea typeface="宋体"/>
            </a:endParaRPr>
          </a:p>
        </p:txBody>
      </p:sp>
      <p:sp>
        <p:nvSpPr>
          <p:cNvPr id="51" name="文本"/>
          <p:cNvSpPr txBox="1">
            <a:spLocks/>
          </p:cNvSpPr>
          <p:nvPr/>
        </p:nvSpPr>
        <p:spPr>
          <a:xfrm>
            <a:off x="1914914" y="2577360"/>
            <a:ext cx="2692959" cy="261812"/>
          </a:xfrm>
          <a:prstGeom prst="rect">
            <a:avLst/>
          </a:prstGeom>
        </p:spPr>
        <p:txBody>
          <a:bodyPr vert="horz" lIns="0" tIns="0" rIns="0" bIns="0" rtlCol="0" anchor="ctr">
            <a:noAutofit/>
          </a:bodyPr>
          <a:lstStyle>
            <a:lvl1pPr algn="ctr" defTabSz="2176299" rtl="0" eaLnBrk="1" latinLnBrk="0" hangingPunct="1">
              <a:spcBef>
                <a:spcPct val="0"/>
              </a:spcBef>
              <a:buNone/>
              <a:defRPr sz="10400" kern="1200">
                <a:solidFill>
                  <a:schemeClr val="tx1"/>
                </a:solidFill>
                <a:latin typeface="+mj-lt"/>
                <a:ea typeface="+mj-ea"/>
                <a:cs typeface="+mj-cs"/>
              </a:defRPr>
            </a:lvl1pPr>
          </a:lstStyle>
          <a:p>
            <a:pPr algn="l" defTabSz="815929">
              <a:lnSpc>
                <a:spcPts val="1720"/>
              </a:lnSpc>
              <a:defRPr/>
            </a:pPr>
            <a:r>
              <a:rPr lang="en-US" altLang="zh-CN" sz="1200" dirty="0">
                <a:solidFill>
                  <a:srgbClr val="000000">
                    <a:alpha val="100000"/>
                  </a:srgbClr>
                </a:solidFill>
                <a:latin typeface="Noto Sans S Chinese DemiLight" charset="-122"/>
                <a:ea typeface="Noto Sans S Chinese DemiLight" charset="-122"/>
                <a:cs typeface="Noto Sans S Chinese DemiLight" charset="-122"/>
              </a:rPr>
              <a:t>Concurrent Cracking</a:t>
            </a:r>
            <a:endParaRPr kumimoji="1" lang="zh-CN" altLang="en-US" sz="400" dirty="0">
              <a:solidFill>
                <a:srgbClr val="000000"/>
              </a:solidFill>
              <a:latin typeface="Calibri"/>
              <a:ea typeface="宋体"/>
            </a:endParaRPr>
          </a:p>
        </p:txBody>
      </p:sp>
      <p:sp>
        <p:nvSpPr>
          <p:cNvPr id="52" name="文本"/>
          <p:cNvSpPr txBox="1">
            <a:spLocks/>
          </p:cNvSpPr>
          <p:nvPr/>
        </p:nvSpPr>
        <p:spPr>
          <a:xfrm>
            <a:off x="1785985" y="3578511"/>
            <a:ext cx="2692959" cy="261812"/>
          </a:xfrm>
          <a:prstGeom prst="rect">
            <a:avLst/>
          </a:prstGeom>
        </p:spPr>
        <p:txBody>
          <a:bodyPr vert="horz" lIns="0" tIns="0" rIns="0" bIns="0" rtlCol="0" anchor="ctr">
            <a:noAutofit/>
          </a:bodyPr>
          <a:lstStyle>
            <a:lvl1pPr algn="ctr" defTabSz="2176299" rtl="0" eaLnBrk="1" latinLnBrk="0" hangingPunct="1">
              <a:spcBef>
                <a:spcPct val="0"/>
              </a:spcBef>
              <a:buNone/>
              <a:defRPr sz="10400" kern="1200">
                <a:solidFill>
                  <a:schemeClr val="tx1"/>
                </a:solidFill>
                <a:latin typeface="+mj-lt"/>
                <a:ea typeface="+mj-ea"/>
                <a:cs typeface="+mj-cs"/>
              </a:defRPr>
            </a:lvl1pPr>
          </a:lstStyle>
          <a:p>
            <a:pPr algn="l" defTabSz="815929">
              <a:lnSpc>
                <a:spcPts val="1720"/>
              </a:lnSpc>
              <a:defRPr/>
            </a:pPr>
            <a:r>
              <a:rPr lang="en-US" altLang="zh-CN" sz="1200" dirty="0">
                <a:solidFill>
                  <a:srgbClr val="000000">
                    <a:alpha val="100000"/>
                  </a:srgbClr>
                </a:solidFill>
                <a:latin typeface="Noto Sans S Chinese DemiLight" charset="-122"/>
                <a:ea typeface="Noto Sans S Chinese DemiLight" charset="-122"/>
                <a:cs typeface="Noto Sans S Chinese DemiLight" charset="-122"/>
              </a:rPr>
              <a:t>Android Development</a:t>
            </a:r>
            <a:endParaRPr kumimoji="1" lang="zh-CN" altLang="en-US" sz="1200" dirty="0">
              <a:solidFill>
                <a:srgbClr val="000000"/>
              </a:solidFill>
              <a:latin typeface="Calibri"/>
              <a:ea typeface="宋体"/>
            </a:endParaRPr>
          </a:p>
        </p:txBody>
      </p:sp>
      <p:sp>
        <p:nvSpPr>
          <p:cNvPr id="53" name="文本"/>
          <p:cNvSpPr txBox="1">
            <a:spLocks/>
          </p:cNvSpPr>
          <p:nvPr/>
        </p:nvSpPr>
        <p:spPr>
          <a:xfrm>
            <a:off x="2034013" y="4497400"/>
            <a:ext cx="2692959" cy="261812"/>
          </a:xfrm>
          <a:prstGeom prst="rect">
            <a:avLst/>
          </a:prstGeom>
        </p:spPr>
        <p:txBody>
          <a:bodyPr vert="horz" lIns="0" tIns="0" rIns="0" bIns="0" rtlCol="0" anchor="ctr">
            <a:noAutofit/>
          </a:bodyPr>
          <a:lstStyle>
            <a:lvl1pPr algn="ctr" defTabSz="2176299" rtl="0" eaLnBrk="1" latinLnBrk="0" hangingPunct="1">
              <a:spcBef>
                <a:spcPct val="0"/>
              </a:spcBef>
              <a:buNone/>
              <a:defRPr sz="10400" kern="1200">
                <a:solidFill>
                  <a:schemeClr val="tx1"/>
                </a:solidFill>
                <a:latin typeface="+mj-lt"/>
                <a:ea typeface="+mj-ea"/>
                <a:cs typeface="+mj-cs"/>
              </a:defRPr>
            </a:lvl1pPr>
          </a:lstStyle>
          <a:p>
            <a:pPr algn="l" defTabSz="815929">
              <a:lnSpc>
                <a:spcPts val="1720"/>
              </a:lnSpc>
              <a:defRPr/>
            </a:pPr>
            <a:r>
              <a:rPr lang="en-US" altLang="zh-CN" sz="1200" dirty="0">
                <a:solidFill>
                  <a:srgbClr val="000000">
                    <a:alpha val="100000"/>
                  </a:srgbClr>
                </a:solidFill>
                <a:latin typeface="Noto Sans S Chinese DemiLight" charset="-122"/>
                <a:ea typeface="Noto Sans S Chinese DemiLight" charset="-122"/>
                <a:cs typeface="Noto Sans S Chinese DemiLight" charset="-122"/>
              </a:rPr>
              <a:t>Other ways to crack</a:t>
            </a:r>
            <a:endParaRPr kumimoji="1" lang="zh-CN" altLang="en-US" sz="1200" dirty="0">
              <a:solidFill>
                <a:srgbClr val="000000"/>
              </a:solidFill>
              <a:latin typeface="Calibri"/>
              <a:ea typeface="宋体"/>
            </a:endParaRPr>
          </a:p>
        </p:txBody>
      </p:sp>
      <p:sp>
        <p:nvSpPr>
          <p:cNvPr id="54" name="文本"/>
          <p:cNvSpPr txBox="1">
            <a:spLocks/>
          </p:cNvSpPr>
          <p:nvPr/>
        </p:nvSpPr>
        <p:spPr>
          <a:xfrm>
            <a:off x="2338040" y="5464578"/>
            <a:ext cx="2692959" cy="261812"/>
          </a:xfrm>
          <a:prstGeom prst="rect">
            <a:avLst/>
          </a:prstGeom>
        </p:spPr>
        <p:txBody>
          <a:bodyPr vert="horz" lIns="0" tIns="0" rIns="0" bIns="0" rtlCol="0" anchor="ctr">
            <a:noAutofit/>
          </a:bodyPr>
          <a:lstStyle>
            <a:lvl1pPr algn="ctr" defTabSz="2176299" rtl="0" eaLnBrk="1" latinLnBrk="0" hangingPunct="1">
              <a:spcBef>
                <a:spcPct val="0"/>
              </a:spcBef>
              <a:buNone/>
              <a:defRPr sz="10400" kern="1200">
                <a:solidFill>
                  <a:schemeClr val="tx1"/>
                </a:solidFill>
                <a:latin typeface="+mj-lt"/>
                <a:ea typeface="+mj-ea"/>
                <a:cs typeface="+mj-cs"/>
              </a:defRPr>
            </a:lvl1pPr>
          </a:lstStyle>
          <a:p>
            <a:pPr algn="l" defTabSz="815929">
              <a:lnSpc>
                <a:spcPts val="1720"/>
              </a:lnSpc>
              <a:defRPr/>
            </a:pPr>
            <a:r>
              <a:rPr lang="en-US" altLang="zh-CN" sz="1200" dirty="0">
                <a:solidFill>
                  <a:srgbClr val="000000">
                    <a:alpha val="100000"/>
                  </a:srgbClr>
                </a:solidFill>
                <a:latin typeface="Noto Sans S Chinese DemiLight" charset="-122"/>
                <a:ea typeface="Noto Sans S Chinese DemiLight" charset="-122"/>
                <a:cs typeface="Noto Sans S Chinese DemiLight" charset="-122"/>
              </a:rPr>
              <a:t>How to prevent</a:t>
            </a:r>
            <a:endParaRPr kumimoji="1" lang="zh-CN" altLang="en-US" sz="1200" dirty="0">
              <a:solidFill>
                <a:srgbClr val="000000"/>
              </a:solidFill>
              <a:latin typeface="Calibri"/>
              <a:ea typeface="宋体"/>
            </a:endParaRPr>
          </a:p>
        </p:txBody>
      </p:sp>
      <p:pic>
        <p:nvPicPr>
          <p:cNvPr id="55" name="Picture" descr="Picture"/>
          <p:cNvPicPr>
            <a:picLocks noChangeAspect="1"/>
          </p:cNvPicPr>
          <p:nvPr/>
        </p:nvPicPr>
        <p:blipFill>
          <a:blip r:embed="rId4" cstate="print">
            <a:alphaModFix/>
          </a:blip>
          <a:stretch>
            <a:fillRect/>
          </a:stretch>
        </p:blipFill>
        <p:spPr>
          <a:xfrm>
            <a:off x="8459983" y="3297857"/>
            <a:ext cx="274595" cy="370288"/>
          </a:xfrm>
          <a:prstGeom prst="rect">
            <a:avLst/>
          </a:prstGeom>
        </p:spPr>
      </p:pic>
      <p:pic>
        <p:nvPicPr>
          <p:cNvPr id="56" name="Picture" descr="Picture"/>
          <p:cNvPicPr>
            <a:picLocks noChangeAspect="1"/>
          </p:cNvPicPr>
          <p:nvPr/>
        </p:nvPicPr>
        <p:blipFill>
          <a:blip r:embed="rId5" cstate="print">
            <a:alphaModFix/>
          </a:blip>
          <a:stretch>
            <a:fillRect/>
          </a:stretch>
        </p:blipFill>
        <p:spPr>
          <a:xfrm>
            <a:off x="8432982" y="4994995"/>
            <a:ext cx="366834" cy="275071"/>
          </a:xfrm>
          <a:prstGeom prst="rect">
            <a:avLst/>
          </a:prstGeom>
        </p:spPr>
      </p:pic>
      <p:pic>
        <p:nvPicPr>
          <p:cNvPr id="57" name="Picture" descr="Picture"/>
          <p:cNvPicPr>
            <a:picLocks noChangeAspect="1"/>
          </p:cNvPicPr>
          <p:nvPr/>
        </p:nvPicPr>
        <p:blipFill>
          <a:blip r:embed="rId6" cstate="print">
            <a:alphaModFix/>
          </a:blip>
          <a:stretch>
            <a:fillRect/>
          </a:stretch>
        </p:blipFill>
        <p:spPr>
          <a:xfrm>
            <a:off x="8398695" y="1710935"/>
            <a:ext cx="397171" cy="349151"/>
          </a:xfrm>
          <a:prstGeom prst="rect">
            <a:avLst/>
          </a:prstGeom>
        </p:spPr>
      </p:pic>
      <p:sp>
        <p:nvSpPr>
          <p:cNvPr id="58" name="iṣḷíḍê">
            <a:extLst>
              <a:ext uri="{FF2B5EF4-FFF2-40B4-BE49-F238E27FC236}">
                <a16:creationId xmlns:a16="http://schemas.microsoft.com/office/drawing/2014/main" xmlns="" id="{D1EB8E33-0022-4278-B35A-781944C28A3A}"/>
              </a:ext>
            </a:extLst>
          </p:cNvPr>
          <p:cNvSpPr/>
          <p:nvPr/>
        </p:nvSpPr>
        <p:spPr bwMode="auto">
          <a:xfrm>
            <a:off x="3633508" y="1137111"/>
            <a:ext cx="514050" cy="514076"/>
          </a:xfrm>
          <a:prstGeom prst="ellipse">
            <a:avLst/>
          </a:prstGeom>
          <a:solidFill>
            <a:schemeClr val="bg1"/>
          </a:solidFill>
          <a:ln w="57150">
            <a:solidFill>
              <a:schemeClr val="bg1"/>
            </a:solidFill>
            <a:round/>
            <a:headEnd/>
            <a:tailEnd/>
          </a:ln>
        </p:spPr>
        <p:txBody>
          <a:bodyPr rot="0" spcFirstLastPara="0" vert="horz" wrap="none" lIns="33746" tIns="17548" rIns="33746" bIns="17548" anchor="ctr" anchorCtr="1" forceAA="0" compatLnSpc="1">
            <a:prstTxWarp prst="textNoShape">
              <a:avLst/>
            </a:prstTxWarp>
            <a:normAutofit/>
          </a:bodyPr>
          <a:lstStyle/>
          <a:p>
            <a:pPr algn="ctr" defTabSz="685064"/>
            <a:r>
              <a:rPr lang="en-US" altLang="zh-CN" dirty="0">
                <a:solidFill>
                  <a:srgbClr val="778495"/>
                </a:solidFill>
                <a:latin typeface="Impact" panose="020B0806030902050204" pitchFamily="34" charset="0"/>
              </a:rPr>
              <a:t>01</a:t>
            </a:r>
          </a:p>
        </p:txBody>
      </p:sp>
    </p:spTree>
    <p:extLst>
      <p:ext uri="{BB962C8B-B14F-4D97-AF65-F5344CB8AC3E}">
        <p14:creationId xmlns:p14="http://schemas.microsoft.com/office/powerpoint/2010/main" val="40693444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2" name="Picture" descr="Picture"/>
          <p:cNvPicPr>
            <a:picLocks noChangeAspect="1"/>
          </p:cNvPicPr>
          <p:nvPr/>
        </p:nvPicPr>
        <p:blipFill>
          <a:blip r:embed="rId3" cstate="print"/>
          <a:stretch>
            <a:fillRect/>
          </a:stretch>
        </p:blipFill>
        <p:spPr>
          <a:xfrm>
            <a:off x="8121907" y="5329584"/>
            <a:ext cx="241211" cy="403258"/>
          </a:xfrm>
          <a:prstGeom prst="rect">
            <a:avLst/>
          </a:prstGeom>
        </p:spPr>
      </p:pic>
      <p:pic>
        <p:nvPicPr>
          <p:cNvPr id="3261" name="Picture" descr="Picture"/>
          <p:cNvPicPr>
            <a:picLocks noChangeAspect="1"/>
          </p:cNvPicPr>
          <p:nvPr/>
        </p:nvPicPr>
        <p:blipFill>
          <a:blip r:embed="rId4" cstate="print"/>
          <a:stretch>
            <a:fillRect/>
          </a:stretch>
        </p:blipFill>
        <p:spPr>
          <a:xfrm>
            <a:off x="7623052" y="2734245"/>
            <a:ext cx="1467955" cy="17143"/>
          </a:xfrm>
          <a:prstGeom prst="rect">
            <a:avLst/>
          </a:prstGeom>
        </p:spPr>
      </p:pic>
      <p:sp>
        <p:nvSpPr>
          <p:cNvPr id="25" name="文本"/>
          <p:cNvSpPr txBox="1"/>
          <p:nvPr/>
        </p:nvSpPr>
        <p:spPr>
          <a:xfrm>
            <a:off x="7676304" y="2429983"/>
            <a:ext cx="1520807" cy="187137"/>
          </a:xfrm>
          <a:prstGeom prst="rect">
            <a:avLst/>
          </a:prstGeom>
        </p:spPr>
        <p:txBody>
          <a:bodyPr vert="horz" lIns="0" tIns="0" rIns="0" bIns="0" rtlCol="0" anchor="ctr">
            <a:noAutofit/>
          </a:bodyPr>
          <a:lstStyle>
            <a:lvl1pPr algn="ctr" defTabSz="2176780" rtl="0" eaLnBrk="1" latinLnBrk="0" hangingPunct="1">
              <a:spcBef>
                <a:spcPct val="0"/>
              </a:spcBef>
              <a:buNone/>
              <a:defRPr sz="10400" kern="1200">
                <a:solidFill>
                  <a:schemeClr val="tx1"/>
                </a:solidFill>
                <a:latin typeface="+mj-lt"/>
                <a:ea typeface="+mj-ea"/>
                <a:cs typeface="+mj-cs"/>
              </a:defRPr>
            </a:lvl1pPr>
          </a:lstStyle>
          <a:p>
            <a:pPr algn="l">
              <a:lnSpc>
                <a:spcPts val="1721"/>
              </a:lnSpc>
            </a:pPr>
            <a:endParaRPr kumimoji="1" lang="zh-CN" altLang="en-US" sz="412" b="1" dirty="0">
              <a:solidFill>
                <a:schemeClr val="bg1"/>
              </a:solidFill>
            </a:endParaRPr>
          </a:p>
        </p:txBody>
      </p:sp>
      <p:sp>
        <p:nvSpPr>
          <p:cNvPr id="12" name="文本框 11">
            <a:extLst>
              <a:ext uri="{FF2B5EF4-FFF2-40B4-BE49-F238E27FC236}">
                <a16:creationId xmlns:a16="http://schemas.microsoft.com/office/drawing/2014/main" xmlns="" id="{B4FCBAD0-8A96-4B0C-BCC9-D89D6182A0AD}"/>
              </a:ext>
            </a:extLst>
          </p:cNvPr>
          <p:cNvSpPr txBox="1"/>
          <p:nvPr/>
        </p:nvSpPr>
        <p:spPr>
          <a:xfrm flipH="1">
            <a:off x="626515" y="260648"/>
            <a:ext cx="5529661" cy="523220"/>
          </a:xfrm>
          <a:prstGeom prst="rect">
            <a:avLst/>
          </a:prstGeom>
          <a:noFill/>
        </p:spPr>
        <p:txBody>
          <a:bodyPr wrap="square" rtlCol="0">
            <a:spAutoFit/>
          </a:bodyPr>
          <a:lstStyle/>
          <a:p>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主线程生成密码空间占满内存</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xmlns="" id="{12302CFB-673D-445A-8EDB-C6C1C514D5D2}"/>
              </a:ext>
            </a:extLst>
          </p:cNvPr>
          <p:cNvSpPr/>
          <p:nvPr/>
        </p:nvSpPr>
        <p:spPr>
          <a:xfrm>
            <a:off x="519916" y="4466643"/>
            <a:ext cx="6369144" cy="792909"/>
          </a:xfrm>
          <a:prstGeom prst="rect">
            <a:avLst/>
          </a:prstGeom>
        </p:spPr>
        <p:txBody>
          <a:bodyPr wrap="square">
            <a:spAutoFit/>
          </a:bodyPr>
          <a:lstStyle/>
          <a:p>
            <a:pPr>
              <a:lnSpc>
                <a:spcPct val="150000"/>
              </a:lnSpc>
            </a:pPr>
            <a:r>
              <a:rPr lang="en-US" altLang="zh-CN" dirty="0" err="1"/>
              <a:t>pwdchars</a:t>
            </a:r>
            <a:r>
              <a:rPr lang="en-US" altLang="zh-CN" dirty="0"/>
              <a:t> = list("0123456789abcdefghijklmnopqrstuvwxyz")</a:t>
            </a:r>
          </a:p>
          <a:p>
            <a:pPr>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                                                   </a:t>
            </a:r>
          </a:p>
        </p:txBody>
      </p:sp>
      <p:pic>
        <p:nvPicPr>
          <p:cNvPr id="13" name="图片 12">
            <a:extLst>
              <a:ext uri="{FF2B5EF4-FFF2-40B4-BE49-F238E27FC236}">
                <a16:creationId xmlns:a16="http://schemas.microsoft.com/office/drawing/2014/main" xmlns="" id="{40314D18-B93D-460E-A470-7C53496E64F0}"/>
              </a:ext>
            </a:extLst>
          </p:cNvPr>
          <p:cNvPicPr>
            <a:picLocks noChangeAspect="1"/>
          </p:cNvPicPr>
          <p:nvPr/>
        </p:nvPicPr>
        <p:blipFill>
          <a:blip r:embed="rId5"/>
          <a:stretch>
            <a:fillRect/>
          </a:stretch>
        </p:blipFill>
        <p:spPr>
          <a:xfrm>
            <a:off x="690678" y="1048530"/>
            <a:ext cx="5457143" cy="3371429"/>
          </a:xfrm>
          <a:prstGeom prst="rect">
            <a:avLst/>
          </a:prstGeom>
        </p:spPr>
      </p:pic>
      <p:grpSp>
        <p:nvGrpSpPr>
          <p:cNvPr id="14" name="组合 13">
            <a:extLst>
              <a:ext uri="{FF2B5EF4-FFF2-40B4-BE49-F238E27FC236}">
                <a16:creationId xmlns:a16="http://schemas.microsoft.com/office/drawing/2014/main" xmlns="" id="{3D235AF8-6612-4E91-80EB-F54D1E145F7F}"/>
              </a:ext>
            </a:extLst>
          </p:cNvPr>
          <p:cNvGrpSpPr/>
          <p:nvPr/>
        </p:nvGrpSpPr>
        <p:grpSpPr>
          <a:xfrm rot="5400000">
            <a:off x="3001672" y="5125790"/>
            <a:ext cx="861705" cy="352399"/>
            <a:chOff x="1079898" y="4050482"/>
            <a:chExt cx="2304256" cy="975417"/>
          </a:xfrm>
        </p:grpSpPr>
        <p:sp>
          <p:nvSpPr>
            <p:cNvPr id="15" name="箭头: 右 14">
              <a:extLst>
                <a:ext uri="{FF2B5EF4-FFF2-40B4-BE49-F238E27FC236}">
                  <a16:creationId xmlns:a16="http://schemas.microsoft.com/office/drawing/2014/main" xmlns="" id="{CA7DE518-F0D5-4754-A049-04118AA49DE5}"/>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6" name="箭头: 右 15">
              <a:extLst>
                <a:ext uri="{FF2B5EF4-FFF2-40B4-BE49-F238E27FC236}">
                  <a16:creationId xmlns:a16="http://schemas.microsoft.com/office/drawing/2014/main" xmlns="" id="{5912CD24-74A0-4124-8AE7-940323D59D81}"/>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sp>
        <p:nvSpPr>
          <p:cNvPr id="17" name="矩形 16">
            <a:extLst>
              <a:ext uri="{FF2B5EF4-FFF2-40B4-BE49-F238E27FC236}">
                <a16:creationId xmlns:a16="http://schemas.microsoft.com/office/drawing/2014/main" xmlns="" id="{FB3A371A-E3FD-4A0F-86EE-B438D2A76354}"/>
              </a:ext>
            </a:extLst>
          </p:cNvPr>
          <p:cNvSpPr/>
          <p:nvPr/>
        </p:nvSpPr>
        <p:spPr>
          <a:xfrm>
            <a:off x="899592" y="5531213"/>
            <a:ext cx="7771828" cy="1623906"/>
          </a:xfrm>
          <a:prstGeom prst="rect">
            <a:avLst/>
          </a:prstGeom>
        </p:spPr>
        <p:txBody>
          <a:bodyPr wrap="square">
            <a:spAutoFit/>
          </a:bodyPr>
          <a:lstStyle/>
          <a:p>
            <a:pPr>
              <a:lnSpc>
                <a:spcPct val="150000"/>
              </a:lnSpc>
            </a:pPr>
            <a:r>
              <a:rPr lang="en-US" altLang="zh-CN" dirty="0" err="1"/>
              <a:t>pwdchars</a:t>
            </a:r>
            <a:r>
              <a:rPr lang="en-US" altLang="zh-CN" dirty="0"/>
              <a:t> = list(“0123456789abcdefghijklmnopqrstuvwxyz”)</a:t>
            </a:r>
            <a:r>
              <a:rPr lang="zh-CN" altLang="en-US" dirty="0"/>
              <a:t>截止至</a:t>
            </a:r>
            <a:r>
              <a:rPr lang="en-US" altLang="zh-CN" dirty="0"/>
              <a:t>a</a:t>
            </a:r>
            <a:r>
              <a:rPr lang="zh-CN" altLang="en-US" dirty="0"/>
              <a:t>开头的密码</a:t>
            </a:r>
            <a:endParaRPr lang="en-US" altLang="zh-CN" dirty="0"/>
          </a:p>
          <a:p>
            <a:pPr>
              <a:lnSpc>
                <a:spcPct val="150000"/>
              </a:lnSpc>
            </a:pPr>
            <a:r>
              <a:rPr lang="en-US" altLang="zh-CN" dirty="0" err="1"/>
              <a:t>pwdchars</a:t>
            </a:r>
            <a:r>
              <a:rPr lang="en-US" altLang="zh-CN" dirty="0"/>
              <a:t> = list("abcdefghijklmnopqrstuvwxyz0123456789")</a:t>
            </a:r>
            <a:r>
              <a:rPr lang="zh-CN" altLang="en-US" dirty="0"/>
              <a:t>截止至</a:t>
            </a:r>
            <a:r>
              <a:rPr lang="en-US" altLang="zh-CN" dirty="0"/>
              <a:t>m</a:t>
            </a:r>
            <a:r>
              <a:rPr lang="zh-CN" altLang="en-US" dirty="0"/>
              <a:t>开头的密码</a:t>
            </a:r>
            <a:endParaRPr lang="en-US" altLang="zh-CN" dirty="0"/>
          </a:p>
          <a:p>
            <a:pPr>
              <a:lnSpc>
                <a:spcPct val="150000"/>
              </a:lnSpc>
            </a:pPr>
            <a:r>
              <a:rPr lang="en-US" altLang="zh-CN" dirty="0" err="1"/>
              <a:t>pwdchars</a:t>
            </a:r>
            <a:r>
              <a:rPr lang="en-US" altLang="zh-CN" dirty="0"/>
              <a:t> = list("mnopqrstuvwxyz0123456789abcdefghijkl")</a:t>
            </a:r>
            <a:r>
              <a:rPr lang="zh-CN" altLang="en-US" dirty="0"/>
              <a:t>截止至</a:t>
            </a:r>
            <a:r>
              <a:rPr lang="en-US" altLang="zh-CN" dirty="0"/>
              <a:t>0</a:t>
            </a:r>
            <a:r>
              <a:rPr lang="zh-CN" altLang="en-US" dirty="0"/>
              <a:t>开头的密码</a:t>
            </a:r>
            <a:endParaRPr lang="en-US" altLang="zh-CN" dirty="0"/>
          </a:p>
          <a:p>
            <a:pPr>
              <a:lnSpc>
                <a:spcPct val="150000"/>
              </a:lnSpc>
            </a:pP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xmlns="" id="{766DB306-7E3D-4A52-B026-586FC69A14CF}"/>
              </a:ext>
            </a:extLst>
          </p:cNvPr>
          <p:cNvSpPr/>
          <p:nvPr/>
        </p:nvSpPr>
        <p:spPr>
          <a:xfrm>
            <a:off x="3608725" y="5101815"/>
            <a:ext cx="1569660" cy="369332"/>
          </a:xfrm>
          <a:prstGeom prst="rect">
            <a:avLst/>
          </a:prstGeom>
        </p:spPr>
        <p:txBody>
          <a:bodyPr wrap="none">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分给三个线程</a:t>
            </a:r>
            <a:endParaRPr lang="zh-CN" altLang="en-US" dirty="0"/>
          </a:p>
        </p:txBody>
      </p:sp>
      <p:sp>
        <p:nvSpPr>
          <p:cNvPr id="20" name="矩形 19">
            <a:extLst>
              <a:ext uri="{FF2B5EF4-FFF2-40B4-BE49-F238E27FC236}">
                <a16:creationId xmlns:a16="http://schemas.microsoft.com/office/drawing/2014/main" xmlns="" id="{DF8EE5C4-0D62-4521-B245-5F2DF749395D}"/>
              </a:ext>
            </a:extLst>
          </p:cNvPr>
          <p:cNvSpPr/>
          <p:nvPr/>
        </p:nvSpPr>
        <p:spPr>
          <a:xfrm>
            <a:off x="6242700" y="1929692"/>
            <a:ext cx="1569660" cy="923330"/>
          </a:xfrm>
          <a:prstGeom prst="rect">
            <a:avLst/>
          </a:prstGeom>
        </p:spPr>
        <p:txBody>
          <a:bodyPr wrap="none">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不使用队列</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每次生成密码</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后直接验证</a:t>
            </a:r>
            <a:endParaRPr lang="zh-CN" altLang="en-US" dirty="0"/>
          </a:p>
        </p:txBody>
      </p:sp>
      <p:pic>
        <p:nvPicPr>
          <p:cNvPr id="19" name="Picture" descr="Picture"/>
          <p:cNvPicPr>
            <a:picLocks noChangeAspect="1"/>
          </p:cNvPicPr>
          <p:nvPr/>
        </p:nvPicPr>
        <p:blipFill>
          <a:blip r:embed="rId6" cstate="print"/>
          <a:stretch>
            <a:fillRect/>
          </a:stretch>
        </p:blipFill>
        <p:spPr>
          <a:xfrm>
            <a:off x="7493348" y="436284"/>
            <a:ext cx="212804" cy="212815"/>
          </a:xfrm>
          <a:prstGeom prst="rect">
            <a:avLst/>
          </a:prstGeom>
        </p:spPr>
      </p:pic>
      <p:pic>
        <p:nvPicPr>
          <p:cNvPr id="21" name="Picture" descr="Picture"/>
          <p:cNvPicPr>
            <a:picLocks noChangeAspect="1"/>
          </p:cNvPicPr>
          <p:nvPr/>
        </p:nvPicPr>
        <p:blipFill>
          <a:blip r:embed="rId7" cstate="print"/>
          <a:stretch>
            <a:fillRect/>
          </a:stretch>
        </p:blipFill>
        <p:spPr>
          <a:xfrm>
            <a:off x="7877040" y="436283"/>
            <a:ext cx="212804" cy="212815"/>
          </a:xfrm>
          <a:prstGeom prst="rect">
            <a:avLst/>
          </a:prstGeom>
        </p:spPr>
      </p:pic>
      <p:pic>
        <p:nvPicPr>
          <p:cNvPr id="22" name="Picture" descr="Picture"/>
          <p:cNvPicPr>
            <a:picLocks noChangeAspect="1"/>
          </p:cNvPicPr>
          <p:nvPr/>
        </p:nvPicPr>
        <p:blipFill>
          <a:blip r:embed="rId8" cstate="print"/>
          <a:stretch>
            <a:fillRect/>
          </a:stretch>
        </p:blipFill>
        <p:spPr>
          <a:xfrm>
            <a:off x="8261294" y="436283"/>
            <a:ext cx="212804" cy="212815"/>
          </a:xfrm>
          <a:prstGeom prst="rect">
            <a:avLst/>
          </a:prstGeom>
        </p:spPr>
      </p:pic>
    </p:spTree>
    <p:extLst>
      <p:ext uri="{BB962C8B-B14F-4D97-AF65-F5344CB8AC3E}">
        <p14:creationId xmlns:p14="http://schemas.microsoft.com/office/powerpoint/2010/main" val="5844977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
          <p:cNvSpPr txBox="1">
            <a:spLocks/>
          </p:cNvSpPr>
          <p:nvPr/>
        </p:nvSpPr>
        <p:spPr>
          <a:xfrm>
            <a:off x="1035224" y="2780928"/>
            <a:ext cx="4328864" cy="864096"/>
          </a:xfrm>
          <a:prstGeom prst="rect">
            <a:avLst/>
          </a:prstGeom>
        </p:spPr>
        <p:txBody>
          <a:bodyPr vert="horz" lIns="0" tIns="0" rIns="0" bIns="0" rtlCol="0" anchor="ctr">
            <a:noAutofit/>
          </a:bodyPr>
          <a:lstStyle>
            <a:lvl1pPr algn="ctr" defTabSz="913417" rtl="0" eaLnBrk="1" latinLnBrk="0" hangingPunct="1">
              <a:spcBef>
                <a:spcPct val="0"/>
              </a:spcBef>
              <a:buNone/>
              <a:defRPr sz="4400" kern="1200">
                <a:solidFill>
                  <a:schemeClr val="tx1"/>
                </a:solidFill>
                <a:latin typeface="+mj-lt"/>
                <a:ea typeface="+mj-ea"/>
                <a:cs typeface="+mj-cs"/>
              </a:defRPr>
            </a:lvl1pPr>
          </a:lstStyle>
          <a:p>
            <a:pPr algn="l" defTabSz="685183">
              <a:lnSpc>
                <a:spcPts val="3228"/>
              </a:lnSpc>
            </a:pPr>
            <a:r>
              <a:rPr lang="zh-CN" altLang="en-US" sz="3200" b="1" spc="75" dirty="0">
                <a:solidFill>
                  <a:srgbClr val="D61E42">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信号量同步</a:t>
            </a:r>
          </a:p>
        </p:txBody>
      </p:sp>
      <p:sp>
        <p:nvSpPr>
          <p:cNvPr id="9" name="矩形 8"/>
          <p:cNvSpPr/>
          <p:nvPr/>
        </p:nvSpPr>
        <p:spPr>
          <a:xfrm>
            <a:off x="4644008" y="1804754"/>
            <a:ext cx="3865161" cy="400110"/>
          </a:xfrm>
          <a:prstGeom prst="rect">
            <a:avLst/>
          </a:prstGeom>
        </p:spPr>
        <p:txBody>
          <a:bodyPr wrap="none">
            <a:spAutoFit/>
          </a:bodyPr>
          <a:lstStyle/>
          <a:p>
            <a:pPr marL="342900" indent="-342900">
              <a:buFont typeface="Arial" panose="020B0604020202020204" pitchFamily="34" charset="0"/>
              <a:buChar char="•"/>
            </a:pPr>
            <a:r>
              <a:rPr lang="en-US" altLang="zh-CN" sz="2000" dirty="0"/>
              <a:t>Queue</a:t>
            </a:r>
            <a:r>
              <a:rPr lang="zh-CN" altLang="en-US" sz="2000" dirty="0"/>
              <a:t>自带锁，是线程安全的</a:t>
            </a:r>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770" y="3717032"/>
            <a:ext cx="6630653" cy="1110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文本"/>
          <p:cNvSpPr txBox="1">
            <a:spLocks/>
          </p:cNvSpPr>
          <p:nvPr/>
        </p:nvSpPr>
        <p:spPr>
          <a:xfrm>
            <a:off x="4827231" y="836712"/>
            <a:ext cx="3137529" cy="962576"/>
          </a:xfrm>
          <a:prstGeom prst="rect">
            <a:avLst/>
          </a:prstGeom>
        </p:spPr>
        <p:txBody>
          <a:bodyPr vert="horz" lIns="0" tIns="0" rIns="0" bIns="0" rtlCol="0" anchor="ctr">
            <a:noAutofit/>
          </a:bodyPr>
          <a:lstStyle>
            <a:lvl1pPr algn="ctr" defTabSz="913417" rtl="0" eaLnBrk="1" latinLnBrk="0" hangingPunct="1">
              <a:spcBef>
                <a:spcPct val="0"/>
              </a:spcBef>
              <a:buNone/>
              <a:defRPr sz="4400" kern="1200">
                <a:solidFill>
                  <a:schemeClr val="tx1"/>
                </a:solidFill>
                <a:latin typeface="+mj-lt"/>
                <a:ea typeface="+mj-ea"/>
                <a:cs typeface="+mj-cs"/>
              </a:defRPr>
            </a:lvl1pPr>
          </a:lstStyle>
          <a:p>
            <a:pPr algn="l" defTabSz="685183">
              <a:lnSpc>
                <a:spcPts val="3228"/>
              </a:lnSpc>
            </a:pPr>
            <a:r>
              <a:rPr lang="en-US" altLang="zh-CN" sz="3200" b="1" spc="75" dirty="0">
                <a:solidFill>
                  <a:srgbClr val="D61E42">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Python</a:t>
            </a:r>
            <a:r>
              <a:rPr lang="zh-CN" altLang="en-US" sz="3200" b="1" spc="75" dirty="0">
                <a:solidFill>
                  <a:srgbClr val="D61E42">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队列</a:t>
            </a:r>
          </a:p>
        </p:txBody>
      </p:sp>
      <p:sp>
        <p:nvSpPr>
          <p:cNvPr id="13" name="矩形 12"/>
          <p:cNvSpPr/>
          <p:nvPr/>
        </p:nvSpPr>
        <p:spPr>
          <a:xfrm>
            <a:off x="559673" y="5186516"/>
            <a:ext cx="7749237" cy="1338828"/>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t>不能对子线程使用</a:t>
            </a:r>
            <a:r>
              <a:rPr lang="en-US" altLang="zh-CN" dirty="0"/>
              <a:t>join</a:t>
            </a:r>
            <a:r>
              <a:rPr lang="zh-CN" altLang="en-US" dirty="0"/>
              <a:t>阻塞主线程，因为主线程不必等待所有子线程完成</a:t>
            </a:r>
            <a:endParaRPr lang="en-US" altLang="zh-CN" dirty="0"/>
          </a:p>
          <a:p>
            <a:pPr marL="285750" indent="-285750">
              <a:lnSpc>
                <a:spcPct val="150000"/>
              </a:lnSpc>
              <a:buFont typeface="Arial" panose="020B0604020202020204" pitchFamily="34" charset="0"/>
              <a:buChar char="•"/>
            </a:pPr>
            <a:r>
              <a:rPr lang="zh-CN" altLang="en-US" dirty="0"/>
              <a:t>通过</a:t>
            </a:r>
            <a:r>
              <a:rPr lang="en-US" altLang="zh-CN" dirty="0" err="1"/>
              <a:t>threading.semaphore</a:t>
            </a:r>
            <a:r>
              <a:rPr lang="zh-CN" altLang="en-US" dirty="0"/>
              <a:t>完成</a:t>
            </a:r>
            <a:r>
              <a:rPr lang="en-US" altLang="zh-CN" dirty="0"/>
              <a:t>PV</a:t>
            </a:r>
            <a:r>
              <a:rPr lang="zh-CN" altLang="en-US" dirty="0"/>
              <a:t>操作</a:t>
            </a:r>
            <a:endParaRPr lang="en-US" altLang="zh-CN" dirty="0"/>
          </a:p>
          <a:p>
            <a:pPr marL="285750" indent="-285750">
              <a:lnSpc>
                <a:spcPct val="150000"/>
              </a:lnSpc>
              <a:buFont typeface="Arial" panose="020B0604020202020204" pitchFamily="34" charset="0"/>
              <a:buChar char="•"/>
            </a:pPr>
            <a:r>
              <a:rPr lang="zh-CN" altLang="en-US" dirty="0"/>
              <a:t>子线程通过读取网卡当前状态判断连接是否成功</a:t>
            </a:r>
            <a:endParaRPr lang="en-US" altLang="zh-CN" dirty="0"/>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69101"/>
            <a:ext cx="3589337" cy="2316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76191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2" name="Picture" descr="Picture"/>
          <p:cNvPicPr>
            <a:picLocks noChangeAspect="1"/>
          </p:cNvPicPr>
          <p:nvPr/>
        </p:nvPicPr>
        <p:blipFill>
          <a:blip r:embed="rId3" cstate="print"/>
          <a:stretch>
            <a:fillRect/>
          </a:stretch>
        </p:blipFill>
        <p:spPr>
          <a:xfrm>
            <a:off x="7742231" y="5329584"/>
            <a:ext cx="241211" cy="403258"/>
          </a:xfrm>
          <a:prstGeom prst="rect">
            <a:avLst/>
          </a:prstGeom>
        </p:spPr>
      </p:pic>
      <p:pic>
        <p:nvPicPr>
          <p:cNvPr id="2795" name="Picture" descr="Picture"/>
          <p:cNvPicPr>
            <a:picLocks noChangeAspect="1"/>
          </p:cNvPicPr>
          <p:nvPr/>
        </p:nvPicPr>
        <p:blipFill>
          <a:blip r:embed="rId4" cstate="print"/>
          <a:stretch>
            <a:fillRect/>
          </a:stretch>
        </p:blipFill>
        <p:spPr>
          <a:xfrm>
            <a:off x="7671218" y="1544571"/>
            <a:ext cx="1040499" cy="17143"/>
          </a:xfrm>
          <a:prstGeom prst="rect">
            <a:avLst/>
          </a:prstGeom>
        </p:spPr>
      </p:pic>
      <p:pic>
        <p:nvPicPr>
          <p:cNvPr id="3261" name="Picture" descr="Picture"/>
          <p:cNvPicPr>
            <a:picLocks noChangeAspect="1"/>
          </p:cNvPicPr>
          <p:nvPr/>
        </p:nvPicPr>
        <p:blipFill>
          <a:blip r:embed="rId5" cstate="print"/>
          <a:stretch>
            <a:fillRect/>
          </a:stretch>
        </p:blipFill>
        <p:spPr>
          <a:xfrm>
            <a:off x="7623052" y="2734245"/>
            <a:ext cx="1467955" cy="17143"/>
          </a:xfrm>
          <a:prstGeom prst="rect">
            <a:avLst/>
          </a:prstGeom>
        </p:spPr>
      </p:pic>
      <p:sp>
        <p:nvSpPr>
          <p:cNvPr id="25" name="文本"/>
          <p:cNvSpPr txBox="1"/>
          <p:nvPr/>
        </p:nvSpPr>
        <p:spPr>
          <a:xfrm>
            <a:off x="7676304" y="2429983"/>
            <a:ext cx="1520807" cy="187137"/>
          </a:xfrm>
          <a:prstGeom prst="rect">
            <a:avLst/>
          </a:prstGeom>
        </p:spPr>
        <p:txBody>
          <a:bodyPr vert="horz" lIns="0" tIns="0" rIns="0" bIns="0" rtlCol="0" anchor="ctr">
            <a:noAutofit/>
          </a:bodyPr>
          <a:lstStyle>
            <a:lvl1pPr algn="ctr" defTabSz="2176780" rtl="0" eaLnBrk="1" latinLnBrk="0" hangingPunct="1">
              <a:spcBef>
                <a:spcPct val="0"/>
              </a:spcBef>
              <a:buNone/>
              <a:defRPr sz="10400" kern="1200">
                <a:solidFill>
                  <a:schemeClr val="tx1"/>
                </a:solidFill>
                <a:latin typeface="+mj-lt"/>
                <a:ea typeface="+mj-ea"/>
                <a:cs typeface="+mj-cs"/>
              </a:defRPr>
            </a:lvl1pPr>
          </a:lstStyle>
          <a:p>
            <a:pPr algn="l">
              <a:lnSpc>
                <a:spcPts val="1721"/>
              </a:lnSpc>
            </a:pPr>
            <a:endParaRPr kumimoji="1" lang="zh-CN" altLang="en-US" sz="412" b="1" dirty="0">
              <a:solidFill>
                <a:schemeClr val="bg1"/>
              </a:solidFill>
            </a:endParaRPr>
          </a:p>
        </p:txBody>
      </p:sp>
      <p:sp>
        <p:nvSpPr>
          <p:cNvPr id="12" name="文本框 11">
            <a:extLst>
              <a:ext uri="{FF2B5EF4-FFF2-40B4-BE49-F238E27FC236}">
                <a16:creationId xmlns:a16="http://schemas.microsoft.com/office/drawing/2014/main" xmlns="" id="{B4FCBAD0-8A96-4B0C-BCC9-D89D6182A0AD}"/>
              </a:ext>
            </a:extLst>
          </p:cNvPr>
          <p:cNvSpPr txBox="1"/>
          <p:nvPr/>
        </p:nvSpPr>
        <p:spPr>
          <a:xfrm flipH="1">
            <a:off x="698523" y="260648"/>
            <a:ext cx="5529661" cy="523220"/>
          </a:xfrm>
          <a:prstGeom prst="rect">
            <a:avLst/>
          </a:prstGeom>
          <a:noFill/>
        </p:spPr>
        <p:txBody>
          <a:bodyPr wrap="square" rtlCol="0">
            <a:spAutoFit/>
          </a:bodyPr>
          <a:lstStyle/>
          <a:p>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多线程时出现多个正确密码</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xmlns="" id="{12302CFB-673D-445A-8EDB-C6C1C514D5D2}"/>
              </a:ext>
            </a:extLst>
          </p:cNvPr>
          <p:cNvSpPr/>
          <p:nvPr/>
        </p:nvSpPr>
        <p:spPr>
          <a:xfrm>
            <a:off x="646500" y="4137164"/>
            <a:ext cx="8173971" cy="1569660"/>
          </a:xfrm>
          <a:prstGeom prst="rect">
            <a:avLst/>
          </a:prstGeom>
        </p:spPr>
        <p:txBody>
          <a:bodyPr wrap="square">
            <a:spAutoFit/>
          </a:bodyPr>
          <a:lstStyle/>
          <a:p>
            <a:pPr>
              <a:lnSpc>
                <a:spcPct val="150000"/>
              </a:lnSpc>
            </a:pPr>
            <a:endParaRPr lang="en-US" altLang="zh-CN" sz="1400" dirty="0">
              <a:latin typeface="微软雅黑" panose="020B0503020204020204" pitchFamily="34" charset="-122"/>
              <a:ea typeface="微软雅黑" panose="020B0503020204020204" pitchFamily="34" charset="-122"/>
            </a:endParaRPr>
          </a:p>
          <a:p>
            <a:pPr>
              <a:lnSpc>
                <a:spcPct val="150000"/>
              </a:lnSpc>
            </a:pPr>
            <a:r>
              <a:rPr lang="en-US" altLang="zh-CN" dirty="0" err="1">
                <a:latin typeface="微软雅黑" panose="020B0503020204020204" pitchFamily="34" charset="-122"/>
                <a:ea typeface="微软雅黑" panose="020B0503020204020204" pitchFamily="34" charset="-122"/>
              </a:rPr>
              <a:t>Wifi</a:t>
            </a:r>
            <a:r>
              <a:rPr lang="zh-CN" altLang="en-US" dirty="0">
                <a:latin typeface="微软雅黑" panose="020B0503020204020204" pitchFamily="34" charset="-122"/>
                <a:ea typeface="微软雅黑" panose="020B0503020204020204" pitchFamily="34" charset="-122"/>
              </a:rPr>
              <a:t>连接和判断中间有时间间隔，存在前一个连接失败后，在检测前后一个连接成功，那么获取物理网卡连接状态时就是连接成功。</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xmlns="" id="{E4F33019-A629-4699-8C2E-8FC57885ABE0}"/>
              </a:ext>
            </a:extLst>
          </p:cNvPr>
          <p:cNvPicPr>
            <a:picLocks noChangeAspect="1"/>
          </p:cNvPicPr>
          <p:nvPr/>
        </p:nvPicPr>
        <p:blipFill rotWithShape="1">
          <a:blip r:embed="rId6"/>
          <a:srcRect b="93026"/>
          <a:stretch/>
        </p:blipFill>
        <p:spPr>
          <a:xfrm>
            <a:off x="982630" y="971857"/>
            <a:ext cx="6685714" cy="342743"/>
          </a:xfrm>
          <a:prstGeom prst="rect">
            <a:avLst/>
          </a:prstGeom>
        </p:spPr>
      </p:pic>
      <p:pic>
        <p:nvPicPr>
          <p:cNvPr id="5" name="图片 4">
            <a:extLst>
              <a:ext uri="{FF2B5EF4-FFF2-40B4-BE49-F238E27FC236}">
                <a16:creationId xmlns:a16="http://schemas.microsoft.com/office/drawing/2014/main" xmlns="" id="{9A462054-B9CA-4357-B06B-423437694734}"/>
              </a:ext>
            </a:extLst>
          </p:cNvPr>
          <p:cNvPicPr>
            <a:picLocks noChangeAspect="1"/>
          </p:cNvPicPr>
          <p:nvPr/>
        </p:nvPicPr>
        <p:blipFill rotWithShape="1">
          <a:blip r:embed="rId6"/>
          <a:srcRect l="254" t="46774" r="-254" b="476"/>
          <a:stretch/>
        </p:blipFill>
        <p:spPr>
          <a:xfrm>
            <a:off x="982630" y="1314600"/>
            <a:ext cx="6685714" cy="2592279"/>
          </a:xfrm>
          <a:prstGeom prst="rect">
            <a:avLst/>
          </a:prstGeom>
        </p:spPr>
      </p:pic>
      <p:pic>
        <p:nvPicPr>
          <p:cNvPr id="6" name="图片 5">
            <a:extLst>
              <a:ext uri="{FF2B5EF4-FFF2-40B4-BE49-F238E27FC236}">
                <a16:creationId xmlns:a16="http://schemas.microsoft.com/office/drawing/2014/main" xmlns="" id="{DC1B8007-FC63-46DF-96B2-A6DD7AE8FB76}"/>
              </a:ext>
            </a:extLst>
          </p:cNvPr>
          <p:cNvPicPr>
            <a:picLocks noChangeAspect="1"/>
          </p:cNvPicPr>
          <p:nvPr/>
        </p:nvPicPr>
        <p:blipFill>
          <a:blip r:embed="rId7"/>
          <a:stretch>
            <a:fillRect/>
          </a:stretch>
        </p:blipFill>
        <p:spPr>
          <a:xfrm>
            <a:off x="815172" y="1149816"/>
            <a:ext cx="3982340" cy="2592279"/>
          </a:xfrm>
          <a:prstGeom prst="rect">
            <a:avLst/>
          </a:prstGeom>
        </p:spPr>
      </p:pic>
      <p:sp>
        <p:nvSpPr>
          <p:cNvPr id="16" name="矩形: 圆角 15">
            <a:extLst>
              <a:ext uri="{FF2B5EF4-FFF2-40B4-BE49-F238E27FC236}">
                <a16:creationId xmlns:a16="http://schemas.microsoft.com/office/drawing/2014/main" xmlns="" id="{26736840-405C-414C-AD3D-89E7459C0B7B}"/>
              </a:ext>
            </a:extLst>
          </p:cNvPr>
          <p:cNvSpPr/>
          <p:nvPr/>
        </p:nvSpPr>
        <p:spPr>
          <a:xfrm>
            <a:off x="929387" y="1207970"/>
            <a:ext cx="1805961" cy="37955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xmlns="" id="{2A396AC1-DAEE-4422-86A6-1AF9E6E4863E}"/>
              </a:ext>
            </a:extLst>
          </p:cNvPr>
          <p:cNvSpPr/>
          <p:nvPr/>
        </p:nvSpPr>
        <p:spPr>
          <a:xfrm>
            <a:off x="907869" y="3295304"/>
            <a:ext cx="1805961" cy="37955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xmlns="" id="{75A38AA0-50AE-469E-895C-66C270C68E47}"/>
              </a:ext>
            </a:extLst>
          </p:cNvPr>
          <p:cNvCxnSpPr>
            <a:cxnSpLocks/>
          </p:cNvCxnSpPr>
          <p:nvPr/>
        </p:nvCxnSpPr>
        <p:spPr>
          <a:xfrm>
            <a:off x="2803758" y="1370085"/>
            <a:ext cx="2334664" cy="105989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直接箭头连接符 19">
            <a:extLst>
              <a:ext uri="{FF2B5EF4-FFF2-40B4-BE49-F238E27FC236}">
                <a16:creationId xmlns:a16="http://schemas.microsoft.com/office/drawing/2014/main" xmlns="" id="{9DA4232F-1A57-4A8C-809A-E0A0300F16BA}"/>
              </a:ext>
            </a:extLst>
          </p:cNvPr>
          <p:cNvCxnSpPr>
            <a:cxnSpLocks/>
          </p:cNvCxnSpPr>
          <p:nvPr/>
        </p:nvCxnSpPr>
        <p:spPr>
          <a:xfrm flipV="1">
            <a:off x="2728223" y="2660268"/>
            <a:ext cx="2395032" cy="82428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2" name="矩形 21">
            <a:extLst>
              <a:ext uri="{FF2B5EF4-FFF2-40B4-BE49-F238E27FC236}">
                <a16:creationId xmlns:a16="http://schemas.microsoft.com/office/drawing/2014/main" xmlns="" id="{1ABE535B-5D6F-46D2-961E-4203C139A44C}"/>
              </a:ext>
            </a:extLst>
          </p:cNvPr>
          <p:cNvSpPr/>
          <p:nvPr/>
        </p:nvSpPr>
        <p:spPr>
          <a:xfrm>
            <a:off x="5203028" y="1952171"/>
            <a:ext cx="1029899" cy="782074"/>
          </a:xfrm>
          <a:prstGeom prst="rect">
            <a:avLst/>
          </a:prstGeom>
        </p:spPr>
        <p:txBody>
          <a:bodyPr wrap="square">
            <a:spAutoFit/>
          </a:bodyPr>
          <a:lstStyle/>
          <a:p>
            <a:pPr>
              <a:lnSpc>
                <a:spcPct val="150000"/>
              </a:lnSpc>
            </a:pP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加锁</a:t>
            </a:r>
            <a:endParaRPr lang="en-US" altLang="zh-CN" sz="1400" dirty="0">
              <a:latin typeface="微软雅黑" panose="020B0503020204020204" pitchFamily="34" charset="-122"/>
              <a:ea typeface="微软雅黑" panose="020B0503020204020204" pitchFamily="34" charset="-122"/>
            </a:endParaRPr>
          </a:p>
        </p:txBody>
      </p:sp>
      <p:pic>
        <p:nvPicPr>
          <p:cNvPr id="21" name="Picture" descr="Picture"/>
          <p:cNvPicPr>
            <a:picLocks noChangeAspect="1"/>
          </p:cNvPicPr>
          <p:nvPr/>
        </p:nvPicPr>
        <p:blipFill>
          <a:blip r:embed="rId8" cstate="print"/>
          <a:stretch>
            <a:fillRect/>
          </a:stretch>
        </p:blipFill>
        <p:spPr>
          <a:xfrm>
            <a:off x="7701373" y="6165305"/>
            <a:ext cx="212804" cy="212815"/>
          </a:xfrm>
          <a:prstGeom prst="rect">
            <a:avLst/>
          </a:prstGeom>
        </p:spPr>
      </p:pic>
      <p:pic>
        <p:nvPicPr>
          <p:cNvPr id="23" name="Picture" descr="Picture"/>
          <p:cNvPicPr>
            <a:picLocks noChangeAspect="1"/>
          </p:cNvPicPr>
          <p:nvPr/>
        </p:nvPicPr>
        <p:blipFill>
          <a:blip r:embed="rId9" cstate="print"/>
          <a:stretch>
            <a:fillRect/>
          </a:stretch>
        </p:blipFill>
        <p:spPr>
          <a:xfrm>
            <a:off x="8085065" y="6165304"/>
            <a:ext cx="212804" cy="212815"/>
          </a:xfrm>
          <a:prstGeom prst="rect">
            <a:avLst/>
          </a:prstGeom>
        </p:spPr>
      </p:pic>
      <p:pic>
        <p:nvPicPr>
          <p:cNvPr id="24" name="Picture" descr="Picture"/>
          <p:cNvPicPr>
            <a:picLocks noChangeAspect="1"/>
          </p:cNvPicPr>
          <p:nvPr/>
        </p:nvPicPr>
        <p:blipFill>
          <a:blip r:embed="rId10" cstate="print"/>
          <a:stretch>
            <a:fillRect/>
          </a:stretch>
        </p:blipFill>
        <p:spPr>
          <a:xfrm>
            <a:off x="8469319" y="6165304"/>
            <a:ext cx="212804" cy="212815"/>
          </a:xfrm>
          <a:prstGeom prst="rect">
            <a:avLst/>
          </a:prstGeom>
        </p:spPr>
      </p:pic>
    </p:spTree>
    <p:extLst>
      <p:ext uri="{BB962C8B-B14F-4D97-AF65-F5344CB8AC3E}">
        <p14:creationId xmlns:p14="http://schemas.microsoft.com/office/powerpoint/2010/main" val="297844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7456" y="162514"/>
            <a:ext cx="9318730" cy="602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3" name="Picture" descr="Picture"/>
          <p:cNvPicPr>
            <a:picLocks noChangeAspect="1"/>
          </p:cNvPicPr>
          <p:nvPr/>
        </p:nvPicPr>
        <p:blipFill>
          <a:blip r:embed="rId4" cstate="print">
            <a:alphaModFix/>
          </a:blip>
          <a:stretch>
            <a:fillRect/>
          </a:stretch>
        </p:blipFill>
        <p:spPr>
          <a:xfrm rot="10800000">
            <a:off x="3779912" y="237861"/>
            <a:ext cx="523049" cy="603926"/>
          </a:xfrm>
          <a:prstGeom prst="rect">
            <a:avLst/>
          </a:prstGeom>
        </p:spPr>
      </p:pic>
      <p:pic>
        <p:nvPicPr>
          <p:cNvPr id="4213" name="Picture" descr="Picture"/>
          <p:cNvPicPr>
            <a:picLocks noChangeAspect="1"/>
          </p:cNvPicPr>
          <p:nvPr/>
        </p:nvPicPr>
        <p:blipFill>
          <a:blip r:embed="rId5" cstate="print">
            <a:alphaModFix/>
          </a:blip>
          <a:stretch>
            <a:fillRect/>
          </a:stretch>
        </p:blipFill>
        <p:spPr>
          <a:xfrm>
            <a:off x="357937" y="379247"/>
            <a:ext cx="212801" cy="283735"/>
          </a:xfrm>
          <a:prstGeom prst="rect">
            <a:avLst/>
          </a:prstGeom>
        </p:spPr>
      </p:pic>
      <p:pic>
        <p:nvPicPr>
          <p:cNvPr id="4678" name="Picture" descr="Picture"/>
          <p:cNvPicPr>
            <a:picLocks noChangeAspect="1"/>
          </p:cNvPicPr>
          <p:nvPr/>
        </p:nvPicPr>
        <p:blipFill>
          <a:blip r:embed="rId6" cstate="print">
            <a:alphaModFix/>
          </a:blip>
          <a:stretch>
            <a:fillRect/>
          </a:stretch>
        </p:blipFill>
        <p:spPr>
          <a:xfrm>
            <a:off x="741623" y="379247"/>
            <a:ext cx="212801" cy="283735"/>
          </a:xfrm>
          <a:prstGeom prst="rect">
            <a:avLst/>
          </a:prstGeom>
        </p:spPr>
      </p:pic>
      <p:pic>
        <p:nvPicPr>
          <p:cNvPr id="5144" name="Picture" descr="Picture"/>
          <p:cNvPicPr>
            <a:picLocks noChangeAspect="1"/>
          </p:cNvPicPr>
          <p:nvPr/>
        </p:nvPicPr>
        <p:blipFill>
          <a:blip r:embed="rId7" cstate="print">
            <a:alphaModFix/>
          </a:blip>
          <a:stretch>
            <a:fillRect/>
          </a:stretch>
        </p:blipFill>
        <p:spPr>
          <a:xfrm>
            <a:off x="1125872" y="379247"/>
            <a:ext cx="212801" cy="283735"/>
          </a:xfrm>
          <a:prstGeom prst="rect">
            <a:avLst/>
          </a:prstGeom>
        </p:spPr>
      </p:pic>
      <p:sp>
        <p:nvSpPr>
          <p:cNvPr id="16" name="标题 1"/>
          <p:cNvSpPr txBox="1">
            <a:spLocks/>
          </p:cNvSpPr>
          <p:nvPr/>
        </p:nvSpPr>
        <p:spPr>
          <a:xfrm>
            <a:off x="4975488" y="178406"/>
            <a:ext cx="4068696" cy="514290"/>
          </a:xfrm>
          <a:prstGeom prst="rect">
            <a:avLst/>
          </a:prstGeom>
        </p:spPr>
        <p:txBody>
          <a:bodyPr vert="horz" lIns="38378" tIns="19189" rIns="38378" bIns="19189"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defTabSz="383763">
              <a:defRPr/>
            </a:pPr>
            <a:r>
              <a:rPr lang="zh-CN" altLang="en-US" sz="2500" dirty="0">
                <a:solidFill>
                  <a:schemeClr val="bg1"/>
                </a:solidFill>
                <a:latin typeface="Arial"/>
                <a:ea typeface="微软雅黑"/>
              </a:rPr>
              <a:t>测试与结果</a:t>
            </a:r>
          </a:p>
        </p:txBody>
      </p:sp>
      <p:pic>
        <p:nvPicPr>
          <p:cNvPr id="614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512" y="2276872"/>
            <a:ext cx="5875128"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对象 6"/>
          <p:cNvGraphicFramePr>
            <a:graphicFrameLocks noChangeAspect="1"/>
          </p:cNvGraphicFramePr>
          <p:nvPr>
            <p:extLst/>
          </p:nvPr>
        </p:nvGraphicFramePr>
        <p:xfrm>
          <a:off x="6228184" y="1988840"/>
          <a:ext cx="2664053" cy="2850706"/>
        </p:xfrm>
        <a:graphic>
          <a:graphicData uri="http://schemas.openxmlformats.org/presentationml/2006/ole">
            <mc:AlternateContent xmlns:mc="http://schemas.openxmlformats.org/markup-compatibility/2006">
              <mc:Choice xmlns:v="urn:schemas-microsoft-com:vml" Requires="v">
                <p:oleObj spid="_x0000_s2061" name="工作表" r:id="rId9" imgW="1745059" imgH="1866888" progId="Excel.Sheet.12">
                  <p:embed/>
                </p:oleObj>
              </mc:Choice>
              <mc:Fallback>
                <p:oleObj name="工作表" r:id="rId9" imgW="1745059" imgH="1866888" progId="Excel.Sheet.12">
                  <p:embed/>
                  <p:pic>
                    <p:nvPicPr>
                      <p:cNvPr id="7" name="对象 6"/>
                      <p:cNvPicPr/>
                      <p:nvPr/>
                    </p:nvPicPr>
                    <p:blipFill>
                      <a:blip r:embed="rId10"/>
                      <a:stretch>
                        <a:fillRect/>
                      </a:stretch>
                    </p:blipFill>
                    <p:spPr>
                      <a:xfrm>
                        <a:off x="6228184" y="1988840"/>
                        <a:ext cx="2664053" cy="2850706"/>
                      </a:xfrm>
                      <a:prstGeom prst="rect">
                        <a:avLst/>
                      </a:prstGeom>
                    </p:spPr>
                  </p:pic>
                </p:oleObj>
              </mc:Fallback>
            </mc:AlternateContent>
          </a:graphicData>
        </a:graphic>
      </p:graphicFrame>
      <p:sp>
        <p:nvSpPr>
          <p:cNvPr id="18" name="文本"/>
          <p:cNvSpPr txBox="1">
            <a:spLocks/>
          </p:cNvSpPr>
          <p:nvPr/>
        </p:nvSpPr>
        <p:spPr>
          <a:xfrm>
            <a:off x="460187" y="4725377"/>
            <a:ext cx="8360285" cy="2015991"/>
          </a:xfrm>
          <a:prstGeom prst="rect">
            <a:avLst/>
          </a:prstGeom>
        </p:spPr>
        <p:txBody>
          <a:bodyPr vert="horz" lIns="0" tIns="0" rIns="0" bIns="0" rtlCol="0" anchor="ctr">
            <a:noAutofit/>
          </a:bodyPr>
          <a:lstStyle>
            <a:lvl1pPr algn="ctr" defTabSz="913417" rtl="0" eaLnBrk="1" latinLnBrk="0" hangingPunct="1">
              <a:spcBef>
                <a:spcPct val="0"/>
              </a:spcBef>
              <a:buNone/>
              <a:defRPr sz="4400" kern="1200">
                <a:solidFill>
                  <a:schemeClr val="tx1"/>
                </a:solidFill>
                <a:latin typeface="+mj-lt"/>
                <a:ea typeface="+mj-ea"/>
                <a:cs typeface="+mj-cs"/>
              </a:defRPr>
            </a:lvl1pPr>
          </a:lstStyle>
          <a:p>
            <a:pPr indent="191805" algn="l">
              <a:lnSpc>
                <a:spcPct val="150000"/>
              </a:lnSpc>
            </a:pPr>
            <a:r>
              <a:rPr lang="en-US" altLang="zh-CN" sz="1600" b="1" dirty="0">
                <a:latin typeface="微软雅黑" panose="020B0503020204020204" pitchFamily="34" charset="-122"/>
                <a:ea typeface="微软雅黑" panose="020B0503020204020204" pitchFamily="34" charset="-122"/>
                <a:cs typeface="+mn-cs"/>
              </a:rPr>
              <a:t>——</a:t>
            </a:r>
            <a:r>
              <a:rPr lang="zh-CN" altLang="en-US" sz="1600" b="1" dirty="0">
                <a:latin typeface="微软雅黑" panose="020B0503020204020204" pitchFamily="34" charset="-122"/>
                <a:ea typeface="微软雅黑" panose="020B0503020204020204" pitchFamily="34" charset="-122"/>
                <a:cs typeface="+mn-cs"/>
              </a:rPr>
              <a:t>异步性</a:t>
            </a:r>
            <a:r>
              <a:rPr lang="zh-CN" altLang="en-US" sz="1600" dirty="0">
                <a:latin typeface="微软雅黑" panose="020B0503020204020204" pitchFamily="34" charset="-122"/>
                <a:ea typeface="微软雅黑" panose="020B0503020204020204" pitchFamily="34" charset="-122"/>
                <a:cs typeface="+mn-cs"/>
              </a:rPr>
              <a:t>（乱序性）</a:t>
            </a:r>
            <a:r>
              <a:rPr lang="zh-CN" altLang="en-US" sz="1600" dirty="0" smtClean="0">
                <a:latin typeface="微软雅黑" panose="020B0503020204020204" pitchFamily="34" charset="-122"/>
                <a:ea typeface="微软雅黑" panose="020B0503020204020204" pitchFamily="34" charset="-122"/>
                <a:cs typeface="+mn-cs"/>
              </a:rPr>
              <a:t>随</a:t>
            </a:r>
            <a:r>
              <a:rPr lang="en-US" altLang="zh-CN" sz="1600" dirty="0" err="1" smtClean="0">
                <a:latin typeface="微软雅黑" panose="020B0503020204020204" pitchFamily="34" charset="-122"/>
                <a:ea typeface="微软雅黑" panose="020B0503020204020204" pitchFamily="34" charset="-122"/>
                <a:cs typeface="+mn-cs"/>
              </a:rPr>
              <a:t>thread_num</a:t>
            </a:r>
            <a:r>
              <a:rPr lang="zh-CN" altLang="en-US" sz="1600" dirty="0">
                <a:latin typeface="微软雅黑" panose="020B0503020204020204" pitchFamily="34" charset="-122"/>
                <a:ea typeface="微软雅黑" panose="020B0503020204020204" pitchFamily="34" charset="-122"/>
                <a:cs typeface="+mn-cs"/>
              </a:rPr>
              <a:t>增加而增加，</a:t>
            </a:r>
            <a:r>
              <a:rPr lang="zh-CN" altLang="en-US" sz="1600" b="1" dirty="0">
                <a:latin typeface="微软雅黑" panose="020B0503020204020204" pitchFamily="34" charset="-122"/>
                <a:ea typeface="微软雅黑" panose="020B0503020204020204" pitchFamily="34" charset="-122"/>
                <a:cs typeface="+mn-cs"/>
              </a:rPr>
              <a:t>线程的创建</a:t>
            </a:r>
            <a:r>
              <a:rPr lang="zh-CN" altLang="en-US" sz="1600" dirty="0">
                <a:latin typeface="微软雅黑" panose="020B0503020204020204" pitchFamily="34" charset="-122"/>
                <a:ea typeface="微软雅黑" panose="020B0503020204020204" pitchFamily="34" charset="-122"/>
                <a:cs typeface="+mn-cs"/>
              </a:rPr>
              <a:t>消耗了大部分的时间？</a:t>
            </a:r>
          </a:p>
        </p:txBody>
      </p:sp>
      <p:sp>
        <p:nvSpPr>
          <p:cNvPr id="12" name="文本"/>
          <p:cNvSpPr txBox="1">
            <a:spLocks/>
          </p:cNvSpPr>
          <p:nvPr/>
        </p:nvSpPr>
        <p:spPr>
          <a:xfrm>
            <a:off x="747192" y="980728"/>
            <a:ext cx="4328864" cy="864096"/>
          </a:xfrm>
          <a:prstGeom prst="rect">
            <a:avLst/>
          </a:prstGeom>
        </p:spPr>
        <p:txBody>
          <a:bodyPr vert="horz" lIns="0" tIns="0" rIns="0" bIns="0" rtlCol="0" anchor="ctr">
            <a:noAutofit/>
          </a:bodyPr>
          <a:lstStyle>
            <a:lvl1pPr algn="ctr" defTabSz="913417" rtl="0" eaLnBrk="1" latinLnBrk="0" hangingPunct="1">
              <a:spcBef>
                <a:spcPct val="0"/>
              </a:spcBef>
              <a:buNone/>
              <a:defRPr sz="4400" kern="1200">
                <a:solidFill>
                  <a:schemeClr val="tx1"/>
                </a:solidFill>
                <a:latin typeface="+mj-lt"/>
                <a:ea typeface="+mj-ea"/>
                <a:cs typeface="+mj-cs"/>
              </a:defRPr>
            </a:lvl1pPr>
          </a:lstStyle>
          <a:p>
            <a:pPr algn="l" defTabSz="685183">
              <a:lnSpc>
                <a:spcPts val="3228"/>
              </a:lnSpc>
            </a:pPr>
            <a:r>
              <a:rPr lang="zh-CN" altLang="en-US" sz="3200" b="1" spc="75" dirty="0">
                <a:solidFill>
                  <a:srgbClr val="D61E42">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最佳子线程数</a:t>
            </a:r>
          </a:p>
        </p:txBody>
      </p:sp>
    </p:spTree>
    <p:extLst>
      <p:ext uri="{BB962C8B-B14F-4D97-AF65-F5344CB8AC3E}">
        <p14:creationId xmlns:p14="http://schemas.microsoft.com/office/powerpoint/2010/main" val="381461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barn(inVertical)">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randombar(horizont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7456" y="162514"/>
            <a:ext cx="9318730" cy="602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3" name="Picture" descr="Picture"/>
          <p:cNvPicPr>
            <a:picLocks noChangeAspect="1"/>
          </p:cNvPicPr>
          <p:nvPr/>
        </p:nvPicPr>
        <p:blipFill>
          <a:blip r:embed="rId4" cstate="print">
            <a:alphaModFix/>
          </a:blip>
          <a:stretch>
            <a:fillRect/>
          </a:stretch>
        </p:blipFill>
        <p:spPr>
          <a:xfrm rot="10800000">
            <a:off x="3779912" y="237861"/>
            <a:ext cx="523049" cy="603926"/>
          </a:xfrm>
          <a:prstGeom prst="rect">
            <a:avLst/>
          </a:prstGeom>
        </p:spPr>
      </p:pic>
      <p:pic>
        <p:nvPicPr>
          <p:cNvPr id="4213" name="Picture" descr="Picture"/>
          <p:cNvPicPr>
            <a:picLocks noChangeAspect="1"/>
          </p:cNvPicPr>
          <p:nvPr/>
        </p:nvPicPr>
        <p:blipFill>
          <a:blip r:embed="rId5" cstate="print">
            <a:alphaModFix/>
          </a:blip>
          <a:stretch>
            <a:fillRect/>
          </a:stretch>
        </p:blipFill>
        <p:spPr>
          <a:xfrm>
            <a:off x="357937" y="379247"/>
            <a:ext cx="212801" cy="283735"/>
          </a:xfrm>
          <a:prstGeom prst="rect">
            <a:avLst/>
          </a:prstGeom>
        </p:spPr>
      </p:pic>
      <p:pic>
        <p:nvPicPr>
          <p:cNvPr id="4678" name="Picture" descr="Picture"/>
          <p:cNvPicPr>
            <a:picLocks noChangeAspect="1"/>
          </p:cNvPicPr>
          <p:nvPr/>
        </p:nvPicPr>
        <p:blipFill>
          <a:blip r:embed="rId6" cstate="print">
            <a:alphaModFix/>
          </a:blip>
          <a:stretch>
            <a:fillRect/>
          </a:stretch>
        </p:blipFill>
        <p:spPr>
          <a:xfrm>
            <a:off x="741623" y="379247"/>
            <a:ext cx="212801" cy="283735"/>
          </a:xfrm>
          <a:prstGeom prst="rect">
            <a:avLst/>
          </a:prstGeom>
        </p:spPr>
      </p:pic>
      <p:pic>
        <p:nvPicPr>
          <p:cNvPr id="5144" name="Picture" descr="Picture"/>
          <p:cNvPicPr>
            <a:picLocks noChangeAspect="1"/>
          </p:cNvPicPr>
          <p:nvPr/>
        </p:nvPicPr>
        <p:blipFill>
          <a:blip r:embed="rId7" cstate="print">
            <a:alphaModFix/>
          </a:blip>
          <a:stretch>
            <a:fillRect/>
          </a:stretch>
        </p:blipFill>
        <p:spPr>
          <a:xfrm>
            <a:off x="1125872" y="379247"/>
            <a:ext cx="212801" cy="283735"/>
          </a:xfrm>
          <a:prstGeom prst="rect">
            <a:avLst/>
          </a:prstGeom>
        </p:spPr>
      </p:pic>
      <p:sp>
        <p:nvSpPr>
          <p:cNvPr id="16" name="标题 1"/>
          <p:cNvSpPr txBox="1">
            <a:spLocks/>
          </p:cNvSpPr>
          <p:nvPr/>
        </p:nvSpPr>
        <p:spPr>
          <a:xfrm>
            <a:off x="4975488" y="178406"/>
            <a:ext cx="4068696" cy="514290"/>
          </a:xfrm>
          <a:prstGeom prst="rect">
            <a:avLst/>
          </a:prstGeom>
        </p:spPr>
        <p:txBody>
          <a:bodyPr vert="horz" lIns="38378" tIns="19189" rIns="38378" bIns="19189"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defTabSz="383763">
              <a:defRPr/>
            </a:pPr>
            <a:r>
              <a:rPr lang="zh-CN" altLang="en-US" sz="2500" dirty="0">
                <a:solidFill>
                  <a:schemeClr val="bg1"/>
                </a:solidFill>
                <a:latin typeface="Arial"/>
                <a:ea typeface="微软雅黑"/>
              </a:rPr>
              <a:t>测试与结果</a:t>
            </a:r>
          </a:p>
        </p:txBody>
      </p:sp>
      <p:sp>
        <p:nvSpPr>
          <p:cNvPr id="18" name="文本"/>
          <p:cNvSpPr txBox="1">
            <a:spLocks/>
          </p:cNvSpPr>
          <p:nvPr/>
        </p:nvSpPr>
        <p:spPr>
          <a:xfrm>
            <a:off x="460187" y="4725377"/>
            <a:ext cx="8360285" cy="2015991"/>
          </a:xfrm>
          <a:prstGeom prst="rect">
            <a:avLst/>
          </a:prstGeom>
        </p:spPr>
        <p:txBody>
          <a:bodyPr vert="horz" lIns="0" tIns="0" rIns="0" bIns="0" rtlCol="0" anchor="ctr">
            <a:noAutofit/>
          </a:bodyPr>
          <a:lstStyle>
            <a:lvl1pPr algn="ctr" defTabSz="913417" rtl="0" eaLnBrk="1" latinLnBrk="0" hangingPunct="1">
              <a:spcBef>
                <a:spcPct val="0"/>
              </a:spcBef>
              <a:buNone/>
              <a:defRPr sz="4400" kern="1200">
                <a:solidFill>
                  <a:schemeClr val="tx1"/>
                </a:solidFill>
                <a:latin typeface="+mj-lt"/>
                <a:ea typeface="+mj-ea"/>
                <a:cs typeface="+mj-cs"/>
              </a:defRPr>
            </a:lvl1pPr>
          </a:lstStyle>
          <a:p>
            <a:pPr indent="191805" algn="l">
              <a:lnSpc>
                <a:spcPct val="150000"/>
              </a:lnSpc>
            </a:pPr>
            <a:r>
              <a:rPr lang="en-US" altLang="zh-CN" sz="1600" dirty="0">
                <a:latin typeface="微软雅黑" panose="020B0503020204020204" pitchFamily="34" charset="-122"/>
                <a:ea typeface="微软雅黑" panose="020B0503020204020204" pitchFamily="34" charset="-122"/>
                <a:cs typeface="+mn-cs"/>
              </a:rPr>
              <a:t>——</a:t>
            </a:r>
            <a:r>
              <a:rPr lang="zh-CN" altLang="en-US" sz="1600" b="1" dirty="0">
                <a:latin typeface="微软雅黑" panose="020B0503020204020204" pitchFamily="34" charset="-122"/>
                <a:ea typeface="微软雅黑" panose="020B0503020204020204" pitchFamily="34" charset="-122"/>
                <a:cs typeface="+mn-cs"/>
              </a:rPr>
              <a:t>对加锁资源（队列、网卡）的争用</a:t>
            </a:r>
            <a:r>
              <a:rPr lang="zh-CN" altLang="en-US" sz="1600" dirty="0">
                <a:latin typeface="微软雅黑" panose="020B0503020204020204" pitchFamily="34" charset="-122"/>
                <a:ea typeface="微软雅黑" panose="020B0503020204020204" pitchFamily="34" charset="-122"/>
                <a:cs typeface="+mn-cs"/>
              </a:rPr>
              <a:t>消耗了大部分的时间</a:t>
            </a:r>
          </a:p>
        </p:txBody>
      </p:sp>
      <p:sp>
        <p:nvSpPr>
          <p:cNvPr id="12" name="文本"/>
          <p:cNvSpPr txBox="1">
            <a:spLocks/>
          </p:cNvSpPr>
          <p:nvPr/>
        </p:nvSpPr>
        <p:spPr>
          <a:xfrm>
            <a:off x="747192" y="980728"/>
            <a:ext cx="4328864" cy="864096"/>
          </a:xfrm>
          <a:prstGeom prst="rect">
            <a:avLst/>
          </a:prstGeom>
        </p:spPr>
        <p:txBody>
          <a:bodyPr vert="horz" lIns="0" tIns="0" rIns="0" bIns="0" rtlCol="0" anchor="ctr">
            <a:noAutofit/>
          </a:bodyPr>
          <a:lstStyle>
            <a:lvl1pPr algn="ctr" defTabSz="913417" rtl="0" eaLnBrk="1" latinLnBrk="0" hangingPunct="1">
              <a:spcBef>
                <a:spcPct val="0"/>
              </a:spcBef>
              <a:buNone/>
              <a:defRPr sz="4400" kern="1200">
                <a:solidFill>
                  <a:schemeClr val="tx1"/>
                </a:solidFill>
                <a:latin typeface="+mj-lt"/>
                <a:ea typeface="+mj-ea"/>
                <a:cs typeface="+mj-cs"/>
              </a:defRPr>
            </a:lvl1pPr>
          </a:lstStyle>
          <a:p>
            <a:pPr algn="l" defTabSz="685183">
              <a:lnSpc>
                <a:spcPts val="3228"/>
              </a:lnSpc>
            </a:pPr>
            <a:r>
              <a:rPr lang="zh-CN" altLang="en-US" sz="3200" b="1" spc="75" dirty="0">
                <a:solidFill>
                  <a:srgbClr val="D61E42">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最佳子线程数</a:t>
            </a:r>
          </a:p>
        </p:txBody>
      </p:sp>
      <p:pic>
        <p:nvPicPr>
          <p:cNvPr id="717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937" y="2132856"/>
            <a:ext cx="5687053"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对象 2"/>
          <p:cNvGraphicFramePr>
            <a:graphicFrameLocks noChangeAspect="1"/>
          </p:cNvGraphicFramePr>
          <p:nvPr>
            <p:extLst/>
          </p:nvPr>
        </p:nvGraphicFramePr>
        <p:xfrm>
          <a:off x="6300192" y="1988840"/>
          <a:ext cx="2664296" cy="2696396"/>
        </p:xfrm>
        <a:graphic>
          <a:graphicData uri="http://schemas.openxmlformats.org/presentationml/2006/ole">
            <mc:AlternateContent xmlns:mc="http://schemas.openxmlformats.org/markup-compatibility/2006">
              <mc:Choice xmlns:v="urn:schemas-microsoft-com:vml" Requires="v">
                <p:oleObj spid="_x0000_s3085" name="工作表" r:id="rId9" imgW="1844035" imgH="1866888" progId="Excel.Sheet.12">
                  <p:embed/>
                </p:oleObj>
              </mc:Choice>
              <mc:Fallback>
                <p:oleObj name="工作表" r:id="rId9" imgW="1844035" imgH="1866888" progId="Excel.Sheet.12">
                  <p:embed/>
                  <p:pic>
                    <p:nvPicPr>
                      <p:cNvPr id="3" name="对象 2"/>
                      <p:cNvPicPr/>
                      <p:nvPr/>
                    </p:nvPicPr>
                    <p:blipFill>
                      <a:blip r:embed="rId10"/>
                      <a:stretch>
                        <a:fillRect/>
                      </a:stretch>
                    </p:blipFill>
                    <p:spPr>
                      <a:xfrm>
                        <a:off x="6300192" y="1988840"/>
                        <a:ext cx="2664296" cy="2696396"/>
                      </a:xfrm>
                      <a:prstGeom prst="rect">
                        <a:avLst/>
                      </a:prstGeom>
                    </p:spPr>
                  </p:pic>
                </p:oleObj>
              </mc:Fallback>
            </mc:AlternateContent>
          </a:graphicData>
        </a:graphic>
      </p:graphicFrame>
    </p:spTree>
    <p:extLst>
      <p:ext uri="{BB962C8B-B14F-4D97-AF65-F5344CB8AC3E}">
        <p14:creationId xmlns:p14="http://schemas.microsoft.com/office/powerpoint/2010/main" val="202148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xmlns="" id="{61600561-3D5A-431C-95EA-59C17D3376A6}"/>
              </a:ext>
            </a:extLst>
          </p:cNvPr>
          <p:cNvGrpSpPr/>
          <p:nvPr/>
        </p:nvGrpSpPr>
        <p:grpSpPr>
          <a:xfrm>
            <a:off x="7914197" y="6256803"/>
            <a:ext cx="980709" cy="212807"/>
            <a:chOff x="10933294" y="5978094"/>
            <a:chExt cx="1961645" cy="425663"/>
          </a:xfrm>
        </p:grpSpPr>
        <p:pic>
          <p:nvPicPr>
            <p:cNvPr id="2570" name="Picture" descr="Picture"/>
            <p:cNvPicPr>
              <a:picLocks noChangeAspect="1"/>
            </p:cNvPicPr>
            <p:nvPr/>
          </p:nvPicPr>
          <p:blipFill>
            <a:blip r:embed="rId5" cstate="print">
              <a:alphaModFix/>
            </a:blip>
            <a:stretch>
              <a:fillRect/>
            </a:stretch>
          </p:blipFill>
          <p:spPr>
            <a:xfrm>
              <a:off x="10933294" y="5978096"/>
              <a:ext cx="425639" cy="425661"/>
            </a:xfrm>
            <a:prstGeom prst="rect">
              <a:avLst/>
            </a:prstGeom>
          </p:spPr>
        </p:pic>
        <p:pic>
          <p:nvPicPr>
            <p:cNvPr id="3037" name="Picture" descr="Picture"/>
            <p:cNvPicPr>
              <a:picLocks noChangeAspect="1"/>
            </p:cNvPicPr>
            <p:nvPr/>
          </p:nvPicPr>
          <p:blipFill>
            <a:blip r:embed="rId6" cstate="print">
              <a:alphaModFix/>
            </a:blip>
            <a:stretch>
              <a:fillRect/>
            </a:stretch>
          </p:blipFill>
          <p:spPr>
            <a:xfrm>
              <a:off x="11700735" y="5978094"/>
              <a:ext cx="425639" cy="425661"/>
            </a:xfrm>
            <a:prstGeom prst="rect">
              <a:avLst/>
            </a:prstGeom>
          </p:spPr>
        </p:pic>
        <p:pic>
          <p:nvPicPr>
            <p:cNvPr id="3504" name="Picture" descr="Picture"/>
            <p:cNvPicPr>
              <a:picLocks noChangeAspect="1"/>
            </p:cNvPicPr>
            <p:nvPr/>
          </p:nvPicPr>
          <p:blipFill>
            <a:blip r:embed="rId7" cstate="print">
              <a:alphaModFix/>
            </a:blip>
            <a:stretch>
              <a:fillRect/>
            </a:stretch>
          </p:blipFill>
          <p:spPr>
            <a:xfrm>
              <a:off x="12469300" y="5978094"/>
              <a:ext cx="425639" cy="425661"/>
            </a:xfrm>
            <a:prstGeom prst="rect">
              <a:avLst/>
            </a:prstGeom>
          </p:spPr>
        </p:pic>
      </p:grpSp>
      <p:sp>
        <p:nvSpPr>
          <p:cNvPr id="7125" name="文本"/>
          <p:cNvSpPr>
            <a:spLocks noGrp="1"/>
          </p:cNvSpPr>
          <p:nvPr>
            <p:ph type="ctrTitle" idx="4294967295"/>
          </p:nvPr>
        </p:nvSpPr>
        <p:spPr>
          <a:xfrm>
            <a:off x="479661" y="685579"/>
            <a:ext cx="4340914" cy="471052"/>
          </a:xfrm>
          <a:prstGeom prst="rect">
            <a:avLst/>
          </a:prstGeom>
        </p:spPr>
        <p:txBody>
          <a:bodyPr vert="horz" lIns="0" tIns="0" rIns="0" bIns="0" rtlCol="0" anchor="ctr">
            <a:noAutofit/>
          </a:bodyPr>
          <a:lstStyle/>
          <a:p>
            <a:pPr>
              <a:lnSpc>
                <a:spcPts val="1720"/>
              </a:lnSpc>
            </a:pPr>
            <a:endParaRPr kumimoji="1" lang="zh-CN" altLang="en-US" sz="2400" b="1" dirty="0">
              <a:solidFill>
                <a:srgbClr val="C00000"/>
              </a:solidFill>
              <a:latin typeface="Ink Free" panose="03080402000500000000" pitchFamily="66" charset="0"/>
            </a:endParaRPr>
          </a:p>
        </p:txBody>
      </p:sp>
      <p:pic>
        <p:nvPicPr>
          <p:cNvPr id="1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231" y="151474"/>
            <a:ext cx="9318461" cy="451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5" name="文本"/>
          <p:cNvSpPr>
            <a:spLocks noGrp="1"/>
          </p:cNvSpPr>
          <p:nvPr>
            <p:ph type="ctrTitle" idx="4294967295"/>
          </p:nvPr>
        </p:nvSpPr>
        <p:spPr>
          <a:xfrm>
            <a:off x="288019" y="39248"/>
            <a:ext cx="6285364" cy="743985"/>
          </a:xfrm>
          <a:prstGeom prst="rect">
            <a:avLst/>
          </a:prstGeom>
        </p:spPr>
        <p:txBody>
          <a:bodyPr vert="horz" lIns="0" tIns="0" rIns="0" bIns="0" rtlCol="0" anchor="ctr">
            <a:noAutofit/>
          </a:bodyPr>
          <a:lstStyle/>
          <a:p>
            <a:pPr>
              <a:lnSpc>
                <a:spcPts val="2885"/>
              </a:lnSpc>
            </a:pPr>
            <a:r>
              <a:rPr kumimoji="1" lang="zh-CN" altLang="en-US" sz="2400" dirty="0">
                <a:solidFill>
                  <a:schemeClr val="bg1"/>
                </a:solidFill>
                <a:latin typeface="微软雅黑" panose="020B0503020204020204" pitchFamily="34" charset="-122"/>
                <a:ea typeface="微软雅黑" panose="020B0503020204020204" pitchFamily="34" charset="-122"/>
              </a:rPr>
              <a:t>连接测试</a:t>
            </a:r>
            <a:endParaRPr kumimoji="1" lang="zh-CN" altLang="en-US" sz="600" dirty="0">
              <a:solidFill>
                <a:schemeClr val="bg1"/>
              </a:solidFill>
              <a:latin typeface="微软雅黑" panose="020B0503020204020204" pitchFamily="34" charset="-122"/>
              <a:ea typeface="微软雅黑" panose="020B0503020204020204" pitchFamily="34" charset="-122"/>
            </a:endParaRPr>
          </a:p>
        </p:txBody>
      </p:sp>
      <p:pic>
        <p:nvPicPr>
          <p:cNvPr id="4" name="录屏">
            <a:hlinkClick r:id="" action="ppaction://media"/>
            <a:extLst>
              <a:ext uri="{FF2B5EF4-FFF2-40B4-BE49-F238E27FC236}">
                <a16:creationId xmlns:a16="http://schemas.microsoft.com/office/drawing/2014/main" xmlns="" id="{1A505192-BA97-497B-BD62-34D256C76675}"/>
              </a:ext>
            </a:extLst>
          </p:cNvPr>
          <p:cNvPicPr>
            <a:picLocks noChangeAspect="1"/>
          </p:cNvPicPr>
          <p:nvPr>
            <a:videoFile r:link="rId1"/>
            <p:extLst>
              <p:ext uri="{DAA4B4D4-6D71-4841-9C94-3DE7FCFB9230}">
                <p14:media xmlns:p14="http://schemas.microsoft.com/office/powerpoint/2010/main" r:embed="rId2">
                  <p14:trim st="6787" end="10197"/>
                </p14:media>
              </p:ext>
            </p:extLst>
          </p:nvPr>
        </p:nvPicPr>
        <p:blipFill>
          <a:blip r:embed="rId9"/>
          <a:stretch>
            <a:fillRect/>
          </a:stretch>
        </p:blipFill>
        <p:spPr>
          <a:xfrm>
            <a:off x="87230" y="1239084"/>
            <a:ext cx="9144000" cy="4870450"/>
          </a:xfrm>
          <a:prstGeom prst="rect">
            <a:avLst/>
          </a:prstGeom>
        </p:spPr>
      </p:pic>
    </p:spTree>
    <p:extLst>
      <p:ext uri="{BB962C8B-B14F-4D97-AF65-F5344CB8AC3E}">
        <p14:creationId xmlns:p14="http://schemas.microsoft.com/office/powerpoint/2010/main" val="80752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800005" y="3152405"/>
            <a:ext cx="3401120" cy="492594"/>
          </a:xfrm>
        </p:spPr>
        <p:txBody>
          <a:bodyPr>
            <a:noAutofit/>
          </a:bodyPr>
          <a:lstStyle/>
          <a:p>
            <a:pPr algn="ctr">
              <a:lnSpc>
                <a:spcPts val="2885"/>
              </a:lnSpc>
            </a:pPr>
            <a:r>
              <a:rPr lang="zh-CN" altLang="en-US" sz="3000" dirty="0">
                <a:solidFill>
                  <a:srgbClr val="000000">
                    <a:alpha val="100000"/>
                  </a:srgbClr>
                </a:solidFill>
                <a:latin typeface="Alibaba PuHuiTi Regular" charset="-122"/>
                <a:ea typeface="Alibaba PuHuiTi Regular" charset="-122"/>
                <a:cs typeface="Alibaba PuHuiTi Regular" charset="-122"/>
              </a:rPr>
              <a:t>安卓开发</a:t>
            </a:r>
          </a:p>
        </p:txBody>
      </p:sp>
      <p:cxnSp>
        <p:nvCxnSpPr>
          <p:cNvPr id="44" name="直接连接符 43">
            <a:extLst>
              <a:ext uri="{FF2B5EF4-FFF2-40B4-BE49-F238E27FC236}">
                <a16:creationId xmlns:a16="http://schemas.microsoft.com/office/drawing/2014/main" xmlns="" id="{55200430-2ECD-48E4-86E8-F9AAAD8E1D02}"/>
              </a:ext>
            </a:extLst>
          </p:cNvPr>
          <p:cNvCxnSpPr/>
          <p:nvPr/>
        </p:nvCxnSpPr>
        <p:spPr>
          <a:xfrm>
            <a:off x="2574015" y="2943041"/>
            <a:ext cx="3853100" cy="0"/>
          </a:xfrm>
          <a:prstGeom prst="line">
            <a:avLst/>
          </a:prstGeom>
          <a:ln>
            <a:solidFill>
              <a:srgbClr val="D61E42"/>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xmlns="" id="{04F69230-F3A6-4586-9371-A858F4763E9F}"/>
              </a:ext>
            </a:extLst>
          </p:cNvPr>
          <p:cNvSpPr txBox="1"/>
          <p:nvPr/>
        </p:nvSpPr>
        <p:spPr>
          <a:xfrm>
            <a:off x="4116759" y="2170931"/>
            <a:ext cx="767598" cy="667432"/>
          </a:xfrm>
          <a:prstGeom prst="rect">
            <a:avLst/>
          </a:prstGeom>
          <a:noFill/>
          <a:ln w="117475">
            <a:noFill/>
          </a:ln>
        </p:spPr>
        <p:txBody>
          <a:bodyPr wrap="none" lIns="68544" tIns="34272" rIns="68544" bIns="34272" numCol="1" rtlCol="0">
            <a:prstTxWarp prst="textPlain">
              <a:avLst/>
            </a:prstTxWarp>
            <a:spAutoFit/>
          </a:bodyPr>
          <a:lstStyle/>
          <a:p>
            <a:r>
              <a:rPr lang="en-US" altLang="zh-CN" sz="675" spc="75" dirty="0">
                <a:solidFill>
                  <a:schemeClr val="accent1">
                    <a:lumMod val="60000"/>
                    <a:lumOff val="40000"/>
                  </a:schemeClr>
                </a:solidFill>
                <a:latin typeface="Impact" panose="020B0806030902050204" pitchFamily="34" charset="0"/>
                <a:cs typeface="Arial" panose="020B0604020202020204" pitchFamily="34" charset="0"/>
              </a:rPr>
              <a:t>03</a:t>
            </a:r>
            <a:endParaRPr lang="zh-CN" altLang="en-US" sz="675" spc="75" dirty="0">
              <a:solidFill>
                <a:schemeClr val="accent1">
                  <a:lumMod val="60000"/>
                  <a:lumOff val="40000"/>
                </a:schemeClr>
              </a:solidFill>
              <a:latin typeface="Impact" panose="020B0806030902050204" pitchFamily="34" charset="0"/>
              <a:cs typeface="Arial" panose="020B0604020202020204" pitchFamily="34" charset="0"/>
            </a:endParaRPr>
          </a:p>
        </p:txBody>
      </p:sp>
      <p:sp>
        <p:nvSpPr>
          <p:cNvPr id="6" name="文本"/>
          <p:cNvSpPr txBox="1">
            <a:spLocks/>
          </p:cNvSpPr>
          <p:nvPr/>
        </p:nvSpPr>
        <p:spPr>
          <a:xfrm>
            <a:off x="3225521" y="3647988"/>
            <a:ext cx="2692959" cy="261812"/>
          </a:xfrm>
          <a:prstGeom prst="rect">
            <a:avLst/>
          </a:prstGeom>
        </p:spPr>
        <p:txBody>
          <a:bodyPr vert="horz" lIns="0" tIns="0" rIns="0" bIns="0" rtlCol="0" anchor="ctr">
            <a:noAutofit/>
          </a:bodyPr>
          <a:lstStyle>
            <a:lvl1pPr algn="ctr" defTabSz="2176299" rtl="0" eaLnBrk="1" latinLnBrk="0" hangingPunct="1">
              <a:spcBef>
                <a:spcPct val="0"/>
              </a:spcBef>
              <a:buNone/>
              <a:defRPr sz="10400" kern="1200">
                <a:solidFill>
                  <a:schemeClr val="tx1"/>
                </a:solidFill>
                <a:latin typeface="+mj-lt"/>
                <a:ea typeface="+mj-ea"/>
                <a:cs typeface="+mj-cs"/>
              </a:defRPr>
            </a:lvl1pPr>
          </a:lstStyle>
          <a:p>
            <a:pPr defTabSz="815929">
              <a:lnSpc>
                <a:spcPts val="1720"/>
              </a:lnSpc>
              <a:defRPr/>
            </a:pPr>
            <a:r>
              <a:rPr lang="en-US" altLang="zh-CN" sz="1500" dirty="0">
                <a:solidFill>
                  <a:srgbClr val="000000">
                    <a:alpha val="100000"/>
                  </a:srgbClr>
                </a:solidFill>
                <a:latin typeface="Noto Sans S Chinese DemiLight" charset="-122"/>
                <a:ea typeface="Noto Sans S Chinese DemiLight" charset="-122"/>
                <a:cs typeface="Noto Sans S Chinese DemiLight" charset="-122"/>
              </a:rPr>
              <a:t>Android development</a:t>
            </a:r>
            <a:endParaRPr kumimoji="1" lang="zh-CN" altLang="en-US" sz="1500" dirty="0">
              <a:solidFill>
                <a:srgbClr val="000000"/>
              </a:solidFill>
              <a:latin typeface="Calibri"/>
              <a:ea typeface="宋体"/>
            </a:endParaRPr>
          </a:p>
        </p:txBody>
      </p:sp>
    </p:spTree>
    <p:extLst>
      <p:ext uri="{BB962C8B-B14F-4D97-AF65-F5344CB8AC3E}">
        <p14:creationId xmlns:p14="http://schemas.microsoft.com/office/powerpoint/2010/main" val="2255884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安卓开发</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3" name="图片 2">
            <a:extLst>
              <a:ext uri="{FF2B5EF4-FFF2-40B4-BE49-F238E27FC236}">
                <a16:creationId xmlns:a16="http://schemas.microsoft.com/office/drawing/2014/main" xmlns="" id="{63F3CF36-3A50-4EFB-9FD7-A6A236527C46}"/>
              </a:ext>
            </a:extLst>
          </p:cNvPr>
          <p:cNvPicPr>
            <a:picLocks noChangeAspect="1"/>
          </p:cNvPicPr>
          <p:nvPr/>
        </p:nvPicPr>
        <p:blipFill>
          <a:blip r:embed="rId12"/>
          <a:stretch>
            <a:fillRect/>
          </a:stretch>
        </p:blipFill>
        <p:spPr>
          <a:xfrm>
            <a:off x="1192284" y="749901"/>
            <a:ext cx="5227773" cy="5182049"/>
          </a:xfrm>
          <a:prstGeom prst="rect">
            <a:avLst/>
          </a:prstGeom>
        </p:spPr>
      </p:pic>
    </p:spTree>
    <p:extLst>
      <p:ext uri="{BB962C8B-B14F-4D97-AF65-F5344CB8AC3E}">
        <p14:creationId xmlns:p14="http://schemas.microsoft.com/office/powerpoint/2010/main" val="1830312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安卓开发</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2" name="图片 1">
            <a:extLst>
              <a:ext uri="{FF2B5EF4-FFF2-40B4-BE49-F238E27FC236}">
                <a16:creationId xmlns:a16="http://schemas.microsoft.com/office/drawing/2014/main" xmlns="" id="{BF478F80-2F5E-462A-8254-0D570A62124A}"/>
              </a:ext>
            </a:extLst>
          </p:cNvPr>
          <p:cNvPicPr>
            <a:picLocks noChangeAspect="1"/>
          </p:cNvPicPr>
          <p:nvPr/>
        </p:nvPicPr>
        <p:blipFill>
          <a:blip r:embed="rId12"/>
          <a:stretch>
            <a:fillRect/>
          </a:stretch>
        </p:blipFill>
        <p:spPr>
          <a:xfrm>
            <a:off x="441420" y="834439"/>
            <a:ext cx="6510543" cy="5189121"/>
          </a:xfrm>
          <a:prstGeom prst="rect">
            <a:avLst/>
          </a:prstGeom>
        </p:spPr>
      </p:pic>
    </p:spTree>
    <p:extLst>
      <p:ext uri="{BB962C8B-B14F-4D97-AF65-F5344CB8AC3E}">
        <p14:creationId xmlns:p14="http://schemas.microsoft.com/office/powerpoint/2010/main" val="371106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安卓开发</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2" name="图片 1">
            <a:extLst>
              <a:ext uri="{FF2B5EF4-FFF2-40B4-BE49-F238E27FC236}">
                <a16:creationId xmlns:a16="http://schemas.microsoft.com/office/drawing/2014/main" xmlns="" id="{2A68A997-BA3B-435E-BD9C-60DFD66D6CCC}"/>
              </a:ext>
            </a:extLst>
          </p:cNvPr>
          <p:cNvPicPr>
            <a:picLocks noChangeAspect="1"/>
          </p:cNvPicPr>
          <p:nvPr/>
        </p:nvPicPr>
        <p:blipFill>
          <a:blip r:embed="rId12"/>
          <a:stretch>
            <a:fillRect/>
          </a:stretch>
        </p:blipFill>
        <p:spPr>
          <a:xfrm>
            <a:off x="325866" y="1149816"/>
            <a:ext cx="6688384" cy="4644270"/>
          </a:xfrm>
          <a:prstGeom prst="rect">
            <a:avLst/>
          </a:prstGeom>
        </p:spPr>
      </p:pic>
    </p:spTree>
    <p:extLst>
      <p:ext uri="{BB962C8B-B14F-4D97-AF65-F5344CB8AC3E}">
        <p14:creationId xmlns:p14="http://schemas.microsoft.com/office/powerpoint/2010/main" val="3805018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800005" y="3152405"/>
            <a:ext cx="3401120" cy="492594"/>
          </a:xfrm>
        </p:spPr>
        <p:txBody>
          <a:bodyPr>
            <a:noAutofit/>
          </a:bodyPr>
          <a:lstStyle/>
          <a:p>
            <a:pPr algn="ctr">
              <a:lnSpc>
                <a:spcPts val="2885"/>
              </a:lnSpc>
            </a:pPr>
            <a:r>
              <a:rPr lang="zh-CN" altLang="en-US" sz="3000" dirty="0">
                <a:solidFill>
                  <a:srgbClr val="000000">
                    <a:alpha val="100000"/>
                  </a:srgbClr>
                </a:solidFill>
                <a:latin typeface="Alibaba PuHuiTi Regular" charset="-122"/>
                <a:ea typeface="Alibaba PuHuiTi Regular" charset="-122"/>
                <a:cs typeface="Alibaba PuHuiTi Regular" charset="-122"/>
              </a:rPr>
              <a:t>功能实现</a:t>
            </a:r>
          </a:p>
        </p:txBody>
      </p:sp>
      <p:cxnSp>
        <p:nvCxnSpPr>
          <p:cNvPr id="44" name="直接连接符 43">
            <a:extLst>
              <a:ext uri="{FF2B5EF4-FFF2-40B4-BE49-F238E27FC236}">
                <a16:creationId xmlns:a16="http://schemas.microsoft.com/office/drawing/2014/main" xmlns="" id="{55200430-2ECD-48E4-86E8-F9AAAD8E1D02}"/>
              </a:ext>
            </a:extLst>
          </p:cNvPr>
          <p:cNvCxnSpPr/>
          <p:nvPr/>
        </p:nvCxnSpPr>
        <p:spPr>
          <a:xfrm>
            <a:off x="2574015" y="2943041"/>
            <a:ext cx="3853100" cy="0"/>
          </a:xfrm>
          <a:prstGeom prst="line">
            <a:avLst/>
          </a:prstGeom>
          <a:ln>
            <a:solidFill>
              <a:srgbClr val="D61E42"/>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xmlns="" id="{04F69230-F3A6-4586-9371-A858F4763E9F}"/>
              </a:ext>
            </a:extLst>
          </p:cNvPr>
          <p:cNvSpPr txBox="1"/>
          <p:nvPr/>
        </p:nvSpPr>
        <p:spPr>
          <a:xfrm>
            <a:off x="4116759" y="2170931"/>
            <a:ext cx="767598" cy="667432"/>
          </a:xfrm>
          <a:prstGeom prst="rect">
            <a:avLst/>
          </a:prstGeom>
          <a:noFill/>
          <a:ln w="117475">
            <a:noFill/>
          </a:ln>
        </p:spPr>
        <p:txBody>
          <a:bodyPr wrap="none" lIns="68544" tIns="34272" rIns="68544" bIns="34272" numCol="1" rtlCol="0">
            <a:prstTxWarp prst="textPlain">
              <a:avLst/>
            </a:prstTxWarp>
            <a:spAutoFit/>
          </a:bodyPr>
          <a:lstStyle/>
          <a:p>
            <a:r>
              <a:rPr lang="en-US" altLang="zh-CN" sz="675" spc="75" dirty="0">
                <a:solidFill>
                  <a:schemeClr val="accent1">
                    <a:lumMod val="60000"/>
                    <a:lumOff val="40000"/>
                  </a:schemeClr>
                </a:solidFill>
                <a:latin typeface="Impact" panose="020B0806030902050204" pitchFamily="34" charset="0"/>
                <a:cs typeface="Arial" panose="020B0604020202020204" pitchFamily="34" charset="0"/>
              </a:rPr>
              <a:t>01</a:t>
            </a:r>
            <a:endParaRPr lang="zh-CN" altLang="en-US" sz="675" spc="75" dirty="0">
              <a:solidFill>
                <a:schemeClr val="accent1">
                  <a:lumMod val="60000"/>
                  <a:lumOff val="40000"/>
                </a:schemeClr>
              </a:solidFill>
              <a:latin typeface="Impact" panose="020B0806030902050204" pitchFamily="34" charset="0"/>
              <a:cs typeface="Arial" panose="020B0604020202020204" pitchFamily="34" charset="0"/>
            </a:endParaRPr>
          </a:p>
        </p:txBody>
      </p:sp>
      <p:sp>
        <p:nvSpPr>
          <p:cNvPr id="6" name="文本"/>
          <p:cNvSpPr txBox="1">
            <a:spLocks/>
          </p:cNvSpPr>
          <p:nvPr/>
        </p:nvSpPr>
        <p:spPr>
          <a:xfrm>
            <a:off x="3494812" y="3645002"/>
            <a:ext cx="2011499" cy="261812"/>
          </a:xfrm>
          <a:prstGeom prst="rect">
            <a:avLst/>
          </a:prstGeom>
        </p:spPr>
        <p:txBody>
          <a:bodyPr vert="horz" lIns="0" tIns="0" rIns="0" bIns="0" rtlCol="0" anchor="ctr">
            <a:noAutofit/>
          </a:bodyPr>
          <a:lstStyle>
            <a:lvl1pPr algn="ctr" defTabSz="2176299" rtl="0" eaLnBrk="1" latinLnBrk="0" hangingPunct="1">
              <a:spcBef>
                <a:spcPct val="0"/>
              </a:spcBef>
              <a:buNone/>
              <a:defRPr sz="10400" kern="1200">
                <a:solidFill>
                  <a:schemeClr val="tx1"/>
                </a:solidFill>
                <a:latin typeface="+mj-lt"/>
                <a:ea typeface="+mj-ea"/>
                <a:cs typeface="+mj-cs"/>
              </a:defRPr>
            </a:lvl1pPr>
          </a:lstStyle>
          <a:p>
            <a:pPr defTabSz="815929">
              <a:lnSpc>
                <a:spcPts val="1720"/>
              </a:lnSpc>
              <a:defRPr/>
            </a:pPr>
            <a:r>
              <a:rPr lang="en-US" altLang="zh-CN" sz="1500" dirty="0">
                <a:solidFill>
                  <a:srgbClr val="000000">
                    <a:alpha val="100000"/>
                  </a:srgbClr>
                </a:solidFill>
                <a:latin typeface="Noto Sans S Chinese DemiLight" charset="-122"/>
                <a:ea typeface="Noto Sans S Chinese DemiLight" charset="-122"/>
                <a:cs typeface="Noto Sans S Chinese DemiLight" charset="-122"/>
              </a:rPr>
              <a:t>Function realization</a:t>
            </a:r>
            <a:endParaRPr kumimoji="1" lang="zh-CN" altLang="en-US" sz="1500" dirty="0">
              <a:solidFill>
                <a:srgbClr val="000000"/>
              </a:solidFill>
              <a:latin typeface="Calibri"/>
              <a:ea typeface="宋体"/>
            </a:endParaRPr>
          </a:p>
        </p:txBody>
      </p:sp>
    </p:spTree>
    <p:extLst>
      <p:ext uri="{BB962C8B-B14F-4D97-AF65-F5344CB8AC3E}">
        <p14:creationId xmlns:p14="http://schemas.microsoft.com/office/powerpoint/2010/main" val="10609604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安卓开发</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2" name="图片 1">
            <a:extLst>
              <a:ext uri="{FF2B5EF4-FFF2-40B4-BE49-F238E27FC236}">
                <a16:creationId xmlns:a16="http://schemas.microsoft.com/office/drawing/2014/main" xmlns="" id="{17BF8DC3-8F6D-4E55-A9DA-9A7B4BDF2699}"/>
              </a:ext>
            </a:extLst>
          </p:cNvPr>
          <p:cNvPicPr>
            <a:picLocks noChangeAspect="1"/>
          </p:cNvPicPr>
          <p:nvPr/>
        </p:nvPicPr>
        <p:blipFill>
          <a:blip r:embed="rId12"/>
          <a:stretch>
            <a:fillRect/>
          </a:stretch>
        </p:blipFill>
        <p:spPr>
          <a:xfrm>
            <a:off x="325866" y="1405086"/>
            <a:ext cx="6716173" cy="4047828"/>
          </a:xfrm>
          <a:prstGeom prst="rect">
            <a:avLst/>
          </a:prstGeom>
        </p:spPr>
      </p:pic>
    </p:spTree>
    <p:extLst>
      <p:ext uri="{BB962C8B-B14F-4D97-AF65-F5344CB8AC3E}">
        <p14:creationId xmlns:p14="http://schemas.microsoft.com/office/powerpoint/2010/main" val="1863948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安卓开发</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2" name="图片 1">
            <a:extLst>
              <a:ext uri="{FF2B5EF4-FFF2-40B4-BE49-F238E27FC236}">
                <a16:creationId xmlns:a16="http://schemas.microsoft.com/office/drawing/2014/main" xmlns="" id="{0FA1FF05-FFDE-47F6-BC1D-BDCCB837EE44}"/>
              </a:ext>
            </a:extLst>
          </p:cNvPr>
          <p:cNvPicPr>
            <a:picLocks noChangeAspect="1"/>
          </p:cNvPicPr>
          <p:nvPr/>
        </p:nvPicPr>
        <p:blipFill>
          <a:blip r:embed="rId12"/>
          <a:stretch>
            <a:fillRect/>
          </a:stretch>
        </p:blipFill>
        <p:spPr>
          <a:xfrm>
            <a:off x="1060889" y="1578141"/>
            <a:ext cx="5479255" cy="236240"/>
          </a:xfrm>
          <a:prstGeom prst="rect">
            <a:avLst/>
          </a:prstGeom>
        </p:spPr>
      </p:pic>
      <p:pic>
        <p:nvPicPr>
          <p:cNvPr id="3" name="图片 2">
            <a:extLst>
              <a:ext uri="{FF2B5EF4-FFF2-40B4-BE49-F238E27FC236}">
                <a16:creationId xmlns:a16="http://schemas.microsoft.com/office/drawing/2014/main" xmlns="" id="{6B4BACD1-D797-49E1-BB47-24C0AFF20C68}"/>
              </a:ext>
            </a:extLst>
          </p:cNvPr>
          <p:cNvPicPr>
            <a:picLocks noChangeAspect="1"/>
          </p:cNvPicPr>
          <p:nvPr/>
        </p:nvPicPr>
        <p:blipFill>
          <a:blip r:embed="rId13"/>
          <a:stretch>
            <a:fillRect/>
          </a:stretch>
        </p:blipFill>
        <p:spPr>
          <a:xfrm>
            <a:off x="1158927" y="2555439"/>
            <a:ext cx="4854361" cy="198137"/>
          </a:xfrm>
          <a:prstGeom prst="rect">
            <a:avLst/>
          </a:prstGeom>
        </p:spPr>
      </p:pic>
      <p:pic>
        <p:nvPicPr>
          <p:cNvPr id="4" name="图片 3">
            <a:extLst>
              <a:ext uri="{FF2B5EF4-FFF2-40B4-BE49-F238E27FC236}">
                <a16:creationId xmlns:a16="http://schemas.microsoft.com/office/drawing/2014/main" xmlns="" id="{F93D7995-4F6A-44DB-9AA0-49B55F5AC033}"/>
              </a:ext>
            </a:extLst>
          </p:cNvPr>
          <p:cNvPicPr>
            <a:picLocks noChangeAspect="1"/>
          </p:cNvPicPr>
          <p:nvPr/>
        </p:nvPicPr>
        <p:blipFill>
          <a:blip r:embed="rId14"/>
          <a:stretch>
            <a:fillRect/>
          </a:stretch>
        </p:blipFill>
        <p:spPr>
          <a:xfrm>
            <a:off x="1158927" y="3570706"/>
            <a:ext cx="3726503" cy="838273"/>
          </a:xfrm>
          <a:prstGeom prst="rect">
            <a:avLst/>
          </a:prstGeom>
        </p:spPr>
      </p:pic>
    </p:spTree>
    <p:extLst>
      <p:ext uri="{BB962C8B-B14F-4D97-AF65-F5344CB8AC3E}">
        <p14:creationId xmlns:p14="http://schemas.microsoft.com/office/powerpoint/2010/main" val="3434009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安卓开发</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2" name="图片 1">
            <a:extLst>
              <a:ext uri="{FF2B5EF4-FFF2-40B4-BE49-F238E27FC236}">
                <a16:creationId xmlns:a16="http://schemas.microsoft.com/office/drawing/2014/main" xmlns="" id="{54F5FB15-242E-4F3F-966D-98AC04BDD787}"/>
              </a:ext>
            </a:extLst>
          </p:cNvPr>
          <p:cNvPicPr>
            <a:picLocks noChangeAspect="1"/>
          </p:cNvPicPr>
          <p:nvPr/>
        </p:nvPicPr>
        <p:blipFill>
          <a:blip r:embed="rId12"/>
          <a:stretch>
            <a:fillRect/>
          </a:stretch>
        </p:blipFill>
        <p:spPr>
          <a:xfrm>
            <a:off x="235071" y="1314600"/>
            <a:ext cx="6885641" cy="4068144"/>
          </a:xfrm>
          <a:prstGeom prst="rect">
            <a:avLst/>
          </a:prstGeom>
        </p:spPr>
      </p:pic>
    </p:spTree>
    <p:extLst>
      <p:ext uri="{BB962C8B-B14F-4D97-AF65-F5344CB8AC3E}">
        <p14:creationId xmlns:p14="http://schemas.microsoft.com/office/powerpoint/2010/main" val="3786060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安卓开发</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2" name="图片 1">
            <a:extLst>
              <a:ext uri="{FF2B5EF4-FFF2-40B4-BE49-F238E27FC236}">
                <a16:creationId xmlns:a16="http://schemas.microsoft.com/office/drawing/2014/main" xmlns="" id="{C4EAC295-598A-4A5B-A5C9-D791A0312512}"/>
              </a:ext>
            </a:extLst>
          </p:cNvPr>
          <p:cNvPicPr>
            <a:picLocks noChangeAspect="1"/>
          </p:cNvPicPr>
          <p:nvPr/>
        </p:nvPicPr>
        <p:blipFill>
          <a:blip r:embed="rId12"/>
          <a:stretch>
            <a:fillRect/>
          </a:stretch>
        </p:blipFill>
        <p:spPr>
          <a:xfrm>
            <a:off x="368308" y="1050883"/>
            <a:ext cx="6583655" cy="4576761"/>
          </a:xfrm>
          <a:prstGeom prst="rect">
            <a:avLst/>
          </a:prstGeom>
        </p:spPr>
      </p:pic>
    </p:spTree>
    <p:extLst>
      <p:ext uri="{BB962C8B-B14F-4D97-AF65-F5344CB8AC3E}">
        <p14:creationId xmlns:p14="http://schemas.microsoft.com/office/powerpoint/2010/main" val="2800660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安卓开发</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2" name="图片 1">
            <a:extLst>
              <a:ext uri="{FF2B5EF4-FFF2-40B4-BE49-F238E27FC236}">
                <a16:creationId xmlns:a16="http://schemas.microsoft.com/office/drawing/2014/main" xmlns="" id="{EF629EC0-189A-42EA-A1DB-045332E49057}"/>
              </a:ext>
            </a:extLst>
          </p:cNvPr>
          <p:cNvPicPr>
            <a:picLocks noChangeAspect="1"/>
          </p:cNvPicPr>
          <p:nvPr/>
        </p:nvPicPr>
        <p:blipFill>
          <a:blip r:embed="rId12"/>
          <a:stretch>
            <a:fillRect/>
          </a:stretch>
        </p:blipFill>
        <p:spPr>
          <a:xfrm>
            <a:off x="434152" y="852507"/>
            <a:ext cx="6226080" cy="1577477"/>
          </a:xfrm>
          <a:prstGeom prst="rect">
            <a:avLst/>
          </a:prstGeom>
        </p:spPr>
      </p:pic>
      <p:pic>
        <p:nvPicPr>
          <p:cNvPr id="3" name="图片 2">
            <a:extLst>
              <a:ext uri="{FF2B5EF4-FFF2-40B4-BE49-F238E27FC236}">
                <a16:creationId xmlns:a16="http://schemas.microsoft.com/office/drawing/2014/main" xmlns="" id="{6E1DC9D8-8CBE-465B-ACD5-F977A1A34D54}"/>
              </a:ext>
            </a:extLst>
          </p:cNvPr>
          <p:cNvPicPr>
            <a:picLocks noChangeAspect="1"/>
          </p:cNvPicPr>
          <p:nvPr/>
        </p:nvPicPr>
        <p:blipFill>
          <a:blip r:embed="rId13"/>
          <a:stretch>
            <a:fillRect/>
          </a:stretch>
        </p:blipFill>
        <p:spPr>
          <a:xfrm>
            <a:off x="449393" y="2532590"/>
            <a:ext cx="6210839" cy="4210065"/>
          </a:xfrm>
          <a:prstGeom prst="rect">
            <a:avLst/>
          </a:prstGeom>
        </p:spPr>
      </p:pic>
    </p:spTree>
    <p:extLst>
      <p:ext uri="{BB962C8B-B14F-4D97-AF65-F5344CB8AC3E}">
        <p14:creationId xmlns:p14="http://schemas.microsoft.com/office/powerpoint/2010/main" val="3541440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安卓开发</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2" name="图片 1">
            <a:extLst>
              <a:ext uri="{FF2B5EF4-FFF2-40B4-BE49-F238E27FC236}">
                <a16:creationId xmlns:a16="http://schemas.microsoft.com/office/drawing/2014/main" xmlns="" id="{D5D0DC87-967E-4020-A29C-7F0C8B589E3A}"/>
              </a:ext>
            </a:extLst>
          </p:cNvPr>
          <p:cNvPicPr>
            <a:picLocks noChangeAspect="1"/>
          </p:cNvPicPr>
          <p:nvPr/>
        </p:nvPicPr>
        <p:blipFill>
          <a:blip r:embed="rId12"/>
          <a:stretch>
            <a:fillRect/>
          </a:stretch>
        </p:blipFill>
        <p:spPr>
          <a:xfrm>
            <a:off x="215827" y="1051325"/>
            <a:ext cx="7015263" cy="4755350"/>
          </a:xfrm>
          <a:prstGeom prst="rect">
            <a:avLst/>
          </a:prstGeom>
        </p:spPr>
      </p:pic>
    </p:spTree>
    <p:extLst>
      <p:ext uri="{BB962C8B-B14F-4D97-AF65-F5344CB8AC3E}">
        <p14:creationId xmlns:p14="http://schemas.microsoft.com/office/powerpoint/2010/main" val="1778111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安卓开发</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2" name="图片 1">
            <a:extLst>
              <a:ext uri="{FF2B5EF4-FFF2-40B4-BE49-F238E27FC236}">
                <a16:creationId xmlns:a16="http://schemas.microsoft.com/office/drawing/2014/main" xmlns="" id="{20624C2E-8565-425E-94CA-1F1B0FE26F41}"/>
              </a:ext>
            </a:extLst>
          </p:cNvPr>
          <p:cNvPicPr>
            <a:picLocks noChangeAspect="1"/>
          </p:cNvPicPr>
          <p:nvPr/>
        </p:nvPicPr>
        <p:blipFill>
          <a:blip r:embed="rId12"/>
          <a:stretch>
            <a:fillRect/>
          </a:stretch>
        </p:blipFill>
        <p:spPr>
          <a:xfrm>
            <a:off x="2128281" y="136874"/>
            <a:ext cx="3558848" cy="6584251"/>
          </a:xfrm>
          <a:prstGeom prst="rect">
            <a:avLst/>
          </a:prstGeom>
        </p:spPr>
      </p:pic>
    </p:spTree>
    <p:extLst>
      <p:ext uri="{BB962C8B-B14F-4D97-AF65-F5344CB8AC3E}">
        <p14:creationId xmlns:p14="http://schemas.microsoft.com/office/powerpoint/2010/main" val="835739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安卓开发</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3" name="图片 2">
            <a:extLst>
              <a:ext uri="{FF2B5EF4-FFF2-40B4-BE49-F238E27FC236}">
                <a16:creationId xmlns:a16="http://schemas.microsoft.com/office/drawing/2014/main" xmlns="" id="{E2B48557-B723-485A-97F4-5B3C1A69DC50}"/>
              </a:ext>
            </a:extLst>
          </p:cNvPr>
          <p:cNvPicPr>
            <a:picLocks noChangeAspect="1"/>
          </p:cNvPicPr>
          <p:nvPr/>
        </p:nvPicPr>
        <p:blipFill>
          <a:blip r:embed="rId12"/>
          <a:stretch>
            <a:fillRect/>
          </a:stretch>
        </p:blipFill>
        <p:spPr>
          <a:xfrm>
            <a:off x="173593" y="1763063"/>
            <a:ext cx="7034473" cy="3505066"/>
          </a:xfrm>
          <a:prstGeom prst="rect">
            <a:avLst/>
          </a:prstGeom>
        </p:spPr>
      </p:pic>
    </p:spTree>
    <p:extLst>
      <p:ext uri="{BB962C8B-B14F-4D97-AF65-F5344CB8AC3E}">
        <p14:creationId xmlns:p14="http://schemas.microsoft.com/office/powerpoint/2010/main" val="804168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安卓开发</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2" name="图片 1">
            <a:extLst>
              <a:ext uri="{FF2B5EF4-FFF2-40B4-BE49-F238E27FC236}">
                <a16:creationId xmlns:a16="http://schemas.microsoft.com/office/drawing/2014/main" xmlns="" id="{5BB10BE7-E70F-4DFF-B2FC-A29E75E76918}"/>
              </a:ext>
            </a:extLst>
          </p:cNvPr>
          <p:cNvPicPr>
            <a:picLocks noChangeAspect="1"/>
          </p:cNvPicPr>
          <p:nvPr/>
        </p:nvPicPr>
        <p:blipFill>
          <a:blip r:embed="rId12"/>
          <a:stretch>
            <a:fillRect/>
          </a:stretch>
        </p:blipFill>
        <p:spPr>
          <a:xfrm>
            <a:off x="221323" y="1314600"/>
            <a:ext cx="6899389" cy="3604653"/>
          </a:xfrm>
          <a:prstGeom prst="rect">
            <a:avLst/>
          </a:prstGeom>
        </p:spPr>
      </p:pic>
    </p:spTree>
    <p:extLst>
      <p:ext uri="{BB962C8B-B14F-4D97-AF65-F5344CB8AC3E}">
        <p14:creationId xmlns:p14="http://schemas.microsoft.com/office/powerpoint/2010/main" val="254652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安卓开发</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2" name="图片 1">
            <a:extLst>
              <a:ext uri="{FF2B5EF4-FFF2-40B4-BE49-F238E27FC236}">
                <a16:creationId xmlns:a16="http://schemas.microsoft.com/office/drawing/2014/main" xmlns="" id="{CE76BD40-1F9A-4AEF-8895-3B9B428501D9}"/>
              </a:ext>
            </a:extLst>
          </p:cNvPr>
          <p:cNvPicPr>
            <a:picLocks noChangeAspect="1"/>
          </p:cNvPicPr>
          <p:nvPr/>
        </p:nvPicPr>
        <p:blipFill>
          <a:blip r:embed="rId12"/>
          <a:stretch>
            <a:fillRect/>
          </a:stretch>
        </p:blipFill>
        <p:spPr>
          <a:xfrm>
            <a:off x="403800" y="1129425"/>
            <a:ext cx="3033023" cy="1615580"/>
          </a:xfrm>
          <a:prstGeom prst="rect">
            <a:avLst/>
          </a:prstGeom>
        </p:spPr>
      </p:pic>
      <p:pic>
        <p:nvPicPr>
          <p:cNvPr id="4" name="图片 3">
            <a:extLst>
              <a:ext uri="{FF2B5EF4-FFF2-40B4-BE49-F238E27FC236}">
                <a16:creationId xmlns:a16="http://schemas.microsoft.com/office/drawing/2014/main" xmlns="" id="{F975CA5A-D128-45FE-9475-5C4CB95BF4AF}"/>
              </a:ext>
            </a:extLst>
          </p:cNvPr>
          <p:cNvPicPr>
            <a:picLocks noChangeAspect="1"/>
          </p:cNvPicPr>
          <p:nvPr/>
        </p:nvPicPr>
        <p:blipFill>
          <a:blip r:embed="rId13"/>
          <a:stretch>
            <a:fillRect/>
          </a:stretch>
        </p:blipFill>
        <p:spPr>
          <a:xfrm>
            <a:off x="252715" y="3913056"/>
            <a:ext cx="4748567" cy="2602918"/>
          </a:xfrm>
          <a:prstGeom prst="rect">
            <a:avLst/>
          </a:prstGeom>
        </p:spPr>
      </p:pic>
      <p:pic>
        <p:nvPicPr>
          <p:cNvPr id="5" name="图片 4">
            <a:extLst>
              <a:ext uri="{FF2B5EF4-FFF2-40B4-BE49-F238E27FC236}">
                <a16:creationId xmlns:a16="http://schemas.microsoft.com/office/drawing/2014/main" xmlns="" id="{3B22C5EC-BC37-4D79-8D9A-91E74E6CCEF4}"/>
              </a:ext>
            </a:extLst>
          </p:cNvPr>
          <p:cNvPicPr>
            <a:picLocks noChangeAspect="1"/>
          </p:cNvPicPr>
          <p:nvPr/>
        </p:nvPicPr>
        <p:blipFill>
          <a:blip r:embed="rId14"/>
          <a:stretch>
            <a:fillRect/>
          </a:stretch>
        </p:blipFill>
        <p:spPr>
          <a:xfrm>
            <a:off x="3184854" y="98589"/>
            <a:ext cx="3935858" cy="3677252"/>
          </a:xfrm>
          <a:prstGeom prst="rect">
            <a:avLst/>
          </a:prstGeom>
        </p:spPr>
      </p:pic>
    </p:spTree>
    <p:extLst>
      <p:ext uri="{BB962C8B-B14F-4D97-AF65-F5344CB8AC3E}">
        <p14:creationId xmlns:p14="http://schemas.microsoft.com/office/powerpoint/2010/main" val="941831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实现过程</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rot="5400000">
            <a:off x="2124220" y="116932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sp>
        <p:nvSpPr>
          <p:cNvPr id="19" name="文本框 18">
            <a:extLst>
              <a:ext uri="{FF2B5EF4-FFF2-40B4-BE49-F238E27FC236}">
                <a16:creationId xmlns:a16="http://schemas.microsoft.com/office/drawing/2014/main" xmlns="" id="{12F2F4D8-87EA-4EE6-BE0D-28F805836343}"/>
              </a:ext>
            </a:extLst>
          </p:cNvPr>
          <p:cNvSpPr txBox="1"/>
          <p:nvPr/>
        </p:nvSpPr>
        <p:spPr>
          <a:xfrm>
            <a:off x="897132" y="627857"/>
            <a:ext cx="5196066" cy="384694"/>
          </a:xfrm>
          <a:prstGeom prst="rect">
            <a:avLst/>
          </a:prstGeom>
          <a:noFill/>
        </p:spPr>
        <p:txBody>
          <a:bodyPr wrap="square" lIns="45697" tIns="22847" rIns="45697" bIns="22847" rtlCol="0">
            <a:spAutoFit/>
          </a:bodyPr>
          <a:lstStyle/>
          <a:p>
            <a:pPr defTabSz="1087606"/>
            <a:r>
              <a:rPr lang="en-US" altLang="zh-CN" sz="2200" b="1" dirty="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rPr>
              <a:t>获取</a:t>
            </a:r>
            <a:r>
              <a:rPr lang="en-US" altLang="zh-CN" sz="2200" b="1" dirty="0" err="1">
                <a:solidFill>
                  <a:prstClr val="black">
                    <a:lumMod val="85000"/>
                    <a:lumOff val="15000"/>
                  </a:prstClr>
                </a:solidFill>
                <a:latin typeface="微软雅黑" panose="020B0503020204020204" pitchFamily="34" charset="-122"/>
                <a:ea typeface="微软雅黑" panose="020B0503020204020204" pitchFamily="34" charset="-122"/>
              </a:rPr>
              <a:t>WiFi</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rPr>
              <a:t>列表</a:t>
            </a:r>
          </a:p>
        </p:txBody>
      </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sp>
        <p:nvSpPr>
          <p:cNvPr id="25" name="文本框 24">
            <a:extLst>
              <a:ext uri="{FF2B5EF4-FFF2-40B4-BE49-F238E27FC236}">
                <a16:creationId xmlns:a16="http://schemas.microsoft.com/office/drawing/2014/main" xmlns="" id="{FC25C43E-85C2-4D86-9658-905F024191AD}"/>
              </a:ext>
            </a:extLst>
          </p:cNvPr>
          <p:cNvSpPr txBox="1"/>
          <p:nvPr/>
        </p:nvSpPr>
        <p:spPr>
          <a:xfrm>
            <a:off x="959829" y="1699303"/>
            <a:ext cx="5196066" cy="384694"/>
          </a:xfrm>
          <a:prstGeom prst="rect">
            <a:avLst/>
          </a:prstGeom>
          <a:noFill/>
        </p:spPr>
        <p:txBody>
          <a:bodyPr wrap="square" lIns="45697" tIns="22847" rIns="45697" bIns="22847" rtlCol="0">
            <a:spAutoFit/>
          </a:bodyPr>
          <a:lstStyle/>
          <a:p>
            <a:pPr defTabSz="1087606"/>
            <a:r>
              <a:rPr lang="en-US" altLang="zh-CN" sz="2200" b="1" dirty="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rPr>
              <a:t>获取用户选择</a:t>
            </a:r>
            <a:r>
              <a:rPr lang="en-US" altLang="zh-CN" sz="2200" b="1" dirty="0" err="1">
                <a:solidFill>
                  <a:prstClr val="black">
                    <a:lumMod val="85000"/>
                    <a:lumOff val="15000"/>
                  </a:prstClr>
                </a:solidFill>
                <a:latin typeface="微软雅黑" panose="020B0503020204020204" pitchFamily="34" charset="-122"/>
                <a:ea typeface="微软雅黑" panose="020B0503020204020204" pitchFamily="34" charset="-122"/>
              </a:rPr>
              <a:t>WiFi</a:t>
            </a:r>
            <a:endPar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26" name="组合 25">
            <a:extLst>
              <a:ext uri="{FF2B5EF4-FFF2-40B4-BE49-F238E27FC236}">
                <a16:creationId xmlns:a16="http://schemas.microsoft.com/office/drawing/2014/main" xmlns="" id="{6E19A3F3-184B-4A9E-BE0A-DBD3CB735EA6}"/>
              </a:ext>
            </a:extLst>
          </p:cNvPr>
          <p:cNvGrpSpPr/>
          <p:nvPr/>
        </p:nvGrpSpPr>
        <p:grpSpPr>
          <a:xfrm rot="5400000">
            <a:off x="2150234" y="2403333"/>
            <a:ext cx="665940" cy="352399"/>
            <a:chOff x="1079898" y="4050482"/>
            <a:chExt cx="2304256" cy="975417"/>
          </a:xfrm>
        </p:grpSpPr>
        <p:sp>
          <p:nvSpPr>
            <p:cNvPr id="27" name="箭头: 右 26">
              <a:extLst>
                <a:ext uri="{FF2B5EF4-FFF2-40B4-BE49-F238E27FC236}">
                  <a16:creationId xmlns:a16="http://schemas.microsoft.com/office/drawing/2014/main" xmlns="" id="{C5C3A6ED-EF9F-491E-BB38-18675A0F0949}"/>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28" name="箭头: 右 27">
              <a:extLst>
                <a:ext uri="{FF2B5EF4-FFF2-40B4-BE49-F238E27FC236}">
                  <a16:creationId xmlns:a16="http://schemas.microsoft.com/office/drawing/2014/main" xmlns="" id="{6F893841-91BC-4BA0-A264-B770808739D3}"/>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sp>
        <p:nvSpPr>
          <p:cNvPr id="29" name="文本框 28">
            <a:extLst>
              <a:ext uri="{FF2B5EF4-FFF2-40B4-BE49-F238E27FC236}">
                <a16:creationId xmlns:a16="http://schemas.microsoft.com/office/drawing/2014/main" xmlns="" id="{C169622A-B147-45C3-9908-AE640861CA71}"/>
              </a:ext>
            </a:extLst>
          </p:cNvPr>
          <p:cNvSpPr txBox="1"/>
          <p:nvPr/>
        </p:nvSpPr>
        <p:spPr>
          <a:xfrm>
            <a:off x="959829" y="2947941"/>
            <a:ext cx="5196066" cy="384694"/>
          </a:xfrm>
          <a:prstGeom prst="rect">
            <a:avLst/>
          </a:prstGeom>
          <a:noFill/>
        </p:spPr>
        <p:txBody>
          <a:bodyPr wrap="square" lIns="45697" tIns="22847" rIns="45697" bIns="22847" rtlCol="0">
            <a:spAutoFit/>
          </a:bodyPr>
          <a:lstStyle/>
          <a:p>
            <a:pPr defTabSz="1087606"/>
            <a:r>
              <a:rPr lang="en-US" altLang="zh-CN" sz="2200" b="1" dirty="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rPr>
              <a:t>生成密码</a:t>
            </a:r>
          </a:p>
        </p:txBody>
      </p:sp>
      <p:sp>
        <p:nvSpPr>
          <p:cNvPr id="30" name="文本框 29">
            <a:extLst>
              <a:ext uri="{FF2B5EF4-FFF2-40B4-BE49-F238E27FC236}">
                <a16:creationId xmlns:a16="http://schemas.microsoft.com/office/drawing/2014/main" xmlns="" id="{254FF848-4B0A-4AD9-BB9E-ECFD5862DAB9}"/>
              </a:ext>
            </a:extLst>
          </p:cNvPr>
          <p:cNvSpPr txBox="1"/>
          <p:nvPr/>
        </p:nvSpPr>
        <p:spPr>
          <a:xfrm>
            <a:off x="959829" y="4161905"/>
            <a:ext cx="5196066" cy="384694"/>
          </a:xfrm>
          <a:prstGeom prst="rect">
            <a:avLst/>
          </a:prstGeom>
          <a:noFill/>
        </p:spPr>
        <p:txBody>
          <a:bodyPr wrap="square" lIns="45697" tIns="22847" rIns="45697" bIns="22847" rtlCol="0">
            <a:spAutoFit/>
          </a:bodyPr>
          <a:lstStyle/>
          <a:p>
            <a:pPr defTabSz="1087606"/>
            <a:r>
              <a:rPr lang="en-US" altLang="zh-CN" sz="2200" b="1" dirty="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rPr>
              <a:t>连接</a:t>
            </a:r>
            <a:r>
              <a:rPr lang="en-US" altLang="zh-CN" sz="2200" b="1" dirty="0" err="1">
                <a:solidFill>
                  <a:prstClr val="black">
                    <a:lumMod val="85000"/>
                    <a:lumOff val="15000"/>
                  </a:prstClr>
                </a:solidFill>
                <a:latin typeface="微软雅黑" panose="020B0503020204020204" pitchFamily="34" charset="-122"/>
                <a:ea typeface="微软雅黑" panose="020B0503020204020204" pitchFamily="34" charset="-122"/>
              </a:rPr>
              <a:t>wifi</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rPr>
              <a:t>，获取返回值</a:t>
            </a:r>
          </a:p>
        </p:txBody>
      </p:sp>
      <p:grpSp>
        <p:nvGrpSpPr>
          <p:cNvPr id="23" name="组合 22">
            <a:extLst>
              <a:ext uri="{FF2B5EF4-FFF2-40B4-BE49-F238E27FC236}">
                <a16:creationId xmlns:a16="http://schemas.microsoft.com/office/drawing/2014/main" xmlns="" id="{6B28A36C-63DE-4DAD-8D2D-C2245D94960B}"/>
              </a:ext>
            </a:extLst>
          </p:cNvPr>
          <p:cNvGrpSpPr/>
          <p:nvPr/>
        </p:nvGrpSpPr>
        <p:grpSpPr>
          <a:xfrm rot="5400000">
            <a:off x="2163240" y="3524845"/>
            <a:ext cx="665940" cy="352399"/>
            <a:chOff x="1079898" y="4050482"/>
            <a:chExt cx="2304256" cy="975417"/>
          </a:xfrm>
        </p:grpSpPr>
        <p:sp>
          <p:nvSpPr>
            <p:cNvPr id="31" name="箭头: 右 30">
              <a:extLst>
                <a:ext uri="{FF2B5EF4-FFF2-40B4-BE49-F238E27FC236}">
                  <a16:creationId xmlns:a16="http://schemas.microsoft.com/office/drawing/2014/main" xmlns="" id="{6650AA8A-B516-42BA-BD1E-A414646146C8}"/>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32" name="箭头: 右 31">
              <a:extLst>
                <a:ext uri="{FF2B5EF4-FFF2-40B4-BE49-F238E27FC236}">
                  <a16:creationId xmlns:a16="http://schemas.microsoft.com/office/drawing/2014/main" xmlns="" id="{61BF4CFB-E857-4D69-AD41-56E1F97D578C}"/>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grpSp>
        <p:nvGrpSpPr>
          <p:cNvPr id="33" name="组合 32">
            <a:extLst>
              <a:ext uri="{FF2B5EF4-FFF2-40B4-BE49-F238E27FC236}">
                <a16:creationId xmlns:a16="http://schemas.microsoft.com/office/drawing/2014/main" xmlns="" id="{DE32BE1A-CF5F-4D7B-8D98-F5995876ABB2}"/>
              </a:ext>
            </a:extLst>
          </p:cNvPr>
          <p:cNvGrpSpPr/>
          <p:nvPr/>
        </p:nvGrpSpPr>
        <p:grpSpPr>
          <a:xfrm rot="5400000">
            <a:off x="2189254" y="4866700"/>
            <a:ext cx="665940" cy="352399"/>
            <a:chOff x="1079898" y="4050482"/>
            <a:chExt cx="2304256" cy="975417"/>
          </a:xfrm>
        </p:grpSpPr>
        <p:sp>
          <p:nvSpPr>
            <p:cNvPr id="34" name="箭头: 右 33">
              <a:extLst>
                <a:ext uri="{FF2B5EF4-FFF2-40B4-BE49-F238E27FC236}">
                  <a16:creationId xmlns:a16="http://schemas.microsoft.com/office/drawing/2014/main" xmlns="" id="{0168D960-C091-4AED-B053-5A32FAAC8FD6}"/>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35" name="箭头: 右 34">
              <a:extLst>
                <a:ext uri="{FF2B5EF4-FFF2-40B4-BE49-F238E27FC236}">
                  <a16:creationId xmlns:a16="http://schemas.microsoft.com/office/drawing/2014/main" xmlns="" id="{BC6CAC62-4A0D-43EF-8924-CFA2FF8B3E8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sp>
        <p:nvSpPr>
          <p:cNvPr id="36" name="文本框 35">
            <a:extLst>
              <a:ext uri="{FF2B5EF4-FFF2-40B4-BE49-F238E27FC236}">
                <a16:creationId xmlns:a16="http://schemas.microsoft.com/office/drawing/2014/main" xmlns="" id="{FEE5E3D7-2503-4345-ACB6-A865D67F62E0}"/>
              </a:ext>
            </a:extLst>
          </p:cNvPr>
          <p:cNvSpPr txBox="1"/>
          <p:nvPr/>
        </p:nvSpPr>
        <p:spPr>
          <a:xfrm>
            <a:off x="1079917" y="5462463"/>
            <a:ext cx="5196066" cy="384694"/>
          </a:xfrm>
          <a:prstGeom prst="rect">
            <a:avLst/>
          </a:prstGeom>
          <a:noFill/>
        </p:spPr>
        <p:txBody>
          <a:bodyPr wrap="square" lIns="45697" tIns="22847" rIns="45697" bIns="22847" rtlCol="0">
            <a:spAutoFit/>
          </a:bodyPr>
          <a:lstStyle/>
          <a:p>
            <a:pPr defTabSz="1087606"/>
            <a:r>
              <a:rPr lang="en-US" altLang="zh-CN" sz="2200" b="1" dirty="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rPr>
              <a:t>多线程并发运行</a:t>
            </a:r>
          </a:p>
        </p:txBody>
      </p:sp>
    </p:spTree>
    <p:extLst>
      <p:ext uri="{BB962C8B-B14F-4D97-AF65-F5344CB8AC3E}">
        <p14:creationId xmlns:p14="http://schemas.microsoft.com/office/powerpoint/2010/main" val="3706475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安卓开发</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4" name="图片 3">
            <a:extLst>
              <a:ext uri="{FF2B5EF4-FFF2-40B4-BE49-F238E27FC236}">
                <a16:creationId xmlns:a16="http://schemas.microsoft.com/office/drawing/2014/main" xmlns="" id="{3BA7EA0C-EF24-4DC1-8BA8-CC2282F941F4}"/>
              </a:ext>
            </a:extLst>
          </p:cNvPr>
          <p:cNvPicPr>
            <a:picLocks noChangeAspect="1"/>
          </p:cNvPicPr>
          <p:nvPr/>
        </p:nvPicPr>
        <p:blipFill>
          <a:blip r:embed="rId12"/>
          <a:stretch>
            <a:fillRect/>
          </a:stretch>
        </p:blipFill>
        <p:spPr>
          <a:xfrm>
            <a:off x="1548788" y="293098"/>
            <a:ext cx="3688400" cy="3238781"/>
          </a:xfrm>
          <a:prstGeom prst="rect">
            <a:avLst/>
          </a:prstGeom>
        </p:spPr>
      </p:pic>
      <p:pic>
        <p:nvPicPr>
          <p:cNvPr id="5" name="图片 4">
            <a:extLst>
              <a:ext uri="{FF2B5EF4-FFF2-40B4-BE49-F238E27FC236}">
                <a16:creationId xmlns:a16="http://schemas.microsoft.com/office/drawing/2014/main" xmlns="" id="{D5C24CB4-3F4C-4C79-99E3-87F26FFE6A59}"/>
              </a:ext>
            </a:extLst>
          </p:cNvPr>
          <p:cNvPicPr>
            <a:picLocks noChangeAspect="1"/>
          </p:cNvPicPr>
          <p:nvPr/>
        </p:nvPicPr>
        <p:blipFill>
          <a:blip r:embed="rId13"/>
          <a:stretch>
            <a:fillRect/>
          </a:stretch>
        </p:blipFill>
        <p:spPr>
          <a:xfrm>
            <a:off x="283583" y="3876180"/>
            <a:ext cx="3208298" cy="2430991"/>
          </a:xfrm>
          <a:prstGeom prst="rect">
            <a:avLst/>
          </a:prstGeom>
        </p:spPr>
      </p:pic>
      <p:pic>
        <p:nvPicPr>
          <p:cNvPr id="6" name="图片 5">
            <a:extLst>
              <a:ext uri="{FF2B5EF4-FFF2-40B4-BE49-F238E27FC236}">
                <a16:creationId xmlns:a16="http://schemas.microsoft.com/office/drawing/2014/main" xmlns="" id="{670030A5-7732-4F72-93E0-B879D7968D4D}"/>
              </a:ext>
            </a:extLst>
          </p:cNvPr>
          <p:cNvPicPr>
            <a:picLocks noChangeAspect="1"/>
          </p:cNvPicPr>
          <p:nvPr/>
        </p:nvPicPr>
        <p:blipFill>
          <a:blip r:embed="rId14"/>
          <a:stretch>
            <a:fillRect/>
          </a:stretch>
        </p:blipFill>
        <p:spPr>
          <a:xfrm>
            <a:off x="3944965" y="4219181"/>
            <a:ext cx="3055885" cy="1013548"/>
          </a:xfrm>
          <a:prstGeom prst="rect">
            <a:avLst/>
          </a:prstGeom>
        </p:spPr>
      </p:pic>
    </p:spTree>
    <p:extLst>
      <p:ext uri="{BB962C8B-B14F-4D97-AF65-F5344CB8AC3E}">
        <p14:creationId xmlns:p14="http://schemas.microsoft.com/office/powerpoint/2010/main" val="938904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安卓开发</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2" name="图片 1">
            <a:extLst>
              <a:ext uri="{FF2B5EF4-FFF2-40B4-BE49-F238E27FC236}">
                <a16:creationId xmlns:a16="http://schemas.microsoft.com/office/drawing/2014/main" xmlns="" id="{E676D079-7B13-400C-B063-F2B9CE9605EC}"/>
              </a:ext>
            </a:extLst>
          </p:cNvPr>
          <p:cNvPicPr>
            <a:picLocks noChangeAspect="1"/>
          </p:cNvPicPr>
          <p:nvPr/>
        </p:nvPicPr>
        <p:blipFill>
          <a:blip r:embed="rId12"/>
          <a:stretch>
            <a:fillRect/>
          </a:stretch>
        </p:blipFill>
        <p:spPr>
          <a:xfrm>
            <a:off x="844805" y="1078372"/>
            <a:ext cx="6142252" cy="1021168"/>
          </a:xfrm>
          <a:prstGeom prst="rect">
            <a:avLst/>
          </a:prstGeom>
        </p:spPr>
      </p:pic>
      <p:pic>
        <p:nvPicPr>
          <p:cNvPr id="3" name="图片 2">
            <a:extLst>
              <a:ext uri="{FF2B5EF4-FFF2-40B4-BE49-F238E27FC236}">
                <a16:creationId xmlns:a16="http://schemas.microsoft.com/office/drawing/2014/main" xmlns="" id="{F5872D83-9881-43D4-8EBD-39E9F5C8EEDA}"/>
              </a:ext>
            </a:extLst>
          </p:cNvPr>
          <p:cNvPicPr>
            <a:picLocks noChangeAspect="1"/>
          </p:cNvPicPr>
          <p:nvPr/>
        </p:nvPicPr>
        <p:blipFill>
          <a:blip r:embed="rId13"/>
          <a:stretch>
            <a:fillRect/>
          </a:stretch>
        </p:blipFill>
        <p:spPr>
          <a:xfrm>
            <a:off x="703822" y="2428011"/>
            <a:ext cx="6424217" cy="2164268"/>
          </a:xfrm>
          <a:prstGeom prst="rect">
            <a:avLst/>
          </a:prstGeom>
        </p:spPr>
      </p:pic>
      <p:pic>
        <p:nvPicPr>
          <p:cNvPr id="4" name="图片 3">
            <a:extLst>
              <a:ext uri="{FF2B5EF4-FFF2-40B4-BE49-F238E27FC236}">
                <a16:creationId xmlns:a16="http://schemas.microsoft.com/office/drawing/2014/main" xmlns="" id="{EA0EA7E8-1925-4E90-A807-4442B9F04C6E}"/>
              </a:ext>
            </a:extLst>
          </p:cNvPr>
          <p:cNvPicPr>
            <a:picLocks noChangeAspect="1"/>
          </p:cNvPicPr>
          <p:nvPr/>
        </p:nvPicPr>
        <p:blipFill>
          <a:blip r:embed="rId14"/>
          <a:stretch>
            <a:fillRect/>
          </a:stretch>
        </p:blipFill>
        <p:spPr>
          <a:xfrm>
            <a:off x="587036" y="4967275"/>
            <a:ext cx="5448772" cy="274344"/>
          </a:xfrm>
          <a:prstGeom prst="rect">
            <a:avLst/>
          </a:prstGeom>
        </p:spPr>
      </p:pic>
      <p:pic>
        <p:nvPicPr>
          <p:cNvPr id="5" name="图片 4">
            <a:extLst>
              <a:ext uri="{FF2B5EF4-FFF2-40B4-BE49-F238E27FC236}">
                <a16:creationId xmlns:a16="http://schemas.microsoft.com/office/drawing/2014/main" xmlns="" id="{963108F2-F7C3-4F8B-BFA8-681FC118C133}"/>
              </a:ext>
            </a:extLst>
          </p:cNvPr>
          <p:cNvPicPr>
            <a:picLocks noChangeAspect="1"/>
          </p:cNvPicPr>
          <p:nvPr/>
        </p:nvPicPr>
        <p:blipFill>
          <a:blip r:embed="rId15"/>
          <a:stretch>
            <a:fillRect/>
          </a:stretch>
        </p:blipFill>
        <p:spPr>
          <a:xfrm>
            <a:off x="703822" y="5631025"/>
            <a:ext cx="3810330" cy="297206"/>
          </a:xfrm>
          <a:prstGeom prst="rect">
            <a:avLst/>
          </a:prstGeom>
        </p:spPr>
      </p:pic>
    </p:spTree>
    <p:extLst>
      <p:ext uri="{BB962C8B-B14F-4D97-AF65-F5344CB8AC3E}">
        <p14:creationId xmlns:p14="http://schemas.microsoft.com/office/powerpoint/2010/main" val="2589982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安卓开发</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2" name="图片 1">
            <a:extLst>
              <a:ext uri="{FF2B5EF4-FFF2-40B4-BE49-F238E27FC236}">
                <a16:creationId xmlns:a16="http://schemas.microsoft.com/office/drawing/2014/main" xmlns="" id="{ED58D835-FEF9-4EB9-9E45-E49B13D3289D}"/>
              </a:ext>
            </a:extLst>
          </p:cNvPr>
          <p:cNvPicPr>
            <a:picLocks noChangeAspect="1"/>
          </p:cNvPicPr>
          <p:nvPr/>
        </p:nvPicPr>
        <p:blipFill>
          <a:blip r:embed="rId12"/>
          <a:stretch>
            <a:fillRect/>
          </a:stretch>
        </p:blipFill>
        <p:spPr>
          <a:xfrm>
            <a:off x="1240608" y="720844"/>
            <a:ext cx="5342083" cy="1158340"/>
          </a:xfrm>
          <a:prstGeom prst="rect">
            <a:avLst/>
          </a:prstGeom>
        </p:spPr>
      </p:pic>
      <p:pic>
        <p:nvPicPr>
          <p:cNvPr id="3" name="图片 2">
            <a:extLst>
              <a:ext uri="{FF2B5EF4-FFF2-40B4-BE49-F238E27FC236}">
                <a16:creationId xmlns:a16="http://schemas.microsoft.com/office/drawing/2014/main" xmlns="" id="{EA8275ED-C73D-422A-AB03-4C2E8300CC1D}"/>
              </a:ext>
            </a:extLst>
          </p:cNvPr>
          <p:cNvPicPr>
            <a:picLocks noChangeAspect="1"/>
          </p:cNvPicPr>
          <p:nvPr/>
        </p:nvPicPr>
        <p:blipFill>
          <a:blip r:embed="rId13"/>
          <a:stretch>
            <a:fillRect/>
          </a:stretch>
        </p:blipFill>
        <p:spPr>
          <a:xfrm>
            <a:off x="1240608" y="2371593"/>
            <a:ext cx="3688400" cy="373412"/>
          </a:xfrm>
          <a:prstGeom prst="rect">
            <a:avLst/>
          </a:prstGeom>
        </p:spPr>
      </p:pic>
      <p:pic>
        <p:nvPicPr>
          <p:cNvPr id="4" name="图片 3">
            <a:extLst>
              <a:ext uri="{FF2B5EF4-FFF2-40B4-BE49-F238E27FC236}">
                <a16:creationId xmlns:a16="http://schemas.microsoft.com/office/drawing/2014/main" xmlns="" id="{94E3B3AD-8CBF-4BF5-9BCA-1B2F26AD4E5B}"/>
              </a:ext>
            </a:extLst>
          </p:cNvPr>
          <p:cNvPicPr>
            <a:picLocks noChangeAspect="1"/>
          </p:cNvPicPr>
          <p:nvPr/>
        </p:nvPicPr>
        <p:blipFill>
          <a:blip r:embed="rId14"/>
          <a:stretch>
            <a:fillRect/>
          </a:stretch>
        </p:blipFill>
        <p:spPr>
          <a:xfrm>
            <a:off x="1042470" y="3030091"/>
            <a:ext cx="5738357" cy="274344"/>
          </a:xfrm>
          <a:prstGeom prst="rect">
            <a:avLst/>
          </a:prstGeom>
        </p:spPr>
      </p:pic>
      <p:pic>
        <p:nvPicPr>
          <p:cNvPr id="5" name="图片 4">
            <a:extLst>
              <a:ext uri="{FF2B5EF4-FFF2-40B4-BE49-F238E27FC236}">
                <a16:creationId xmlns:a16="http://schemas.microsoft.com/office/drawing/2014/main" xmlns="" id="{A7487105-FC3D-41C0-B2F2-D6B68AF47049}"/>
              </a:ext>
            </a:extLst>
          </p:cNvPr>
          <p:cNvPicPr>
            <a:picLocks noChangeAspect="1"/>
          </p:cNvPicPr>
          <p:nvPr/>
        </p:nvPicPr>
        <p:blipFill>
          <a:blip r:embed="rId15"/>
          <a:stretch>
            <a:fillRect/>
          </a:stretch>
        </p:blipFill>
        <p:spPr>
          <a:xfrm>
            <a:off x="1042470" y="3600314"/>
            <a:ext cx="5273497" cy="2301439"/>
          </a:xfrm>
          <a:prstGeom prst="rect">
            <a:avLst/>
          </a:prstGeom>
        </p:spPr>
      </p:pic>
    </p:spTree>
    <p:extLst>
      <p:ext uri="{BB962C8B-B14F-4D97-AF65-F5344CB8AC3E}">
        <p14:creationId xmlns:p14="http://schemas.microsoft.com/office/powerpoint/2010/main" val="305849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安卓开发</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5" name="图片 4">
            <a:extLst>
              <a:ext uri="{FF2B5EF4-FFF2-40B4-BE49-F238E27FC236}">
                <a16:creationId xmlns:a16="http://schemas.microsoft.com/office/drawing/2014/main" xmlns="" id="{3ABB3709-875F-4D00-8C65-11141A1E4A7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94853" y="169762"/>
            <a:ext cx="3352263" cy="6434483"/>
          </a:xfrm>
          <a:prstGeom prst="rect">
            <a:avLst/>
          </a:prstGeom>
        </p:spPr>
      </p:pic>
    </p:spTree>
    <p:extLst>
      <p:ext uri="{BB962C8B-B14F-4D97-AF65-F5344CB8AC3E}">
        <p14:creationId xmlns:p14="http://schemas.microsoft.com/office/powerpoint/2010/main" val="4062024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800005" y="3152405"/>
            <a:ext cx="3401120" cy="492594"/>
          </a:xfrm>
        </p:spPr>
        <p:txBody>
          <a:bodyPr>
            <a:noAutofit/>
          </a:bodyPr>
          <a:lstStyle/>
          <a:p>
            <a:pPr algn="ctr">
              <a:lnSpc>
                <a:spcPts val="2885"/>
              </a:lnSpc>
            </a:pPr>
            <a:r>
              <a:rPr lang="zh-CN" altLang="en-US" sz="3000" dirty="0">
                <a:solidFill>
                  <a:srgbClr val="000000">
                    <a:alpha val="100000"/>
                  </a:srgbClr>
                </a:solidFill>
                <a:latin typeface="Alibaba PuHuiTi Regular" charset="-122"/>
                <a:ea typeface="Alibaba PuHuiTi Regular" charset="-122"/>
                <a:cs typeface="Alibaba PuHuiTi Regular" charset="-122"/>
              </a:rPr>
              <a:t>其他破解的方法</a:t>
            </a:r>
          </a:p>
        </p:txBody>
      </p:sp>
      <p:cxnSp>
        <p:nvCxnSpPr>
          <p:cNvPr id="44" name="直接连接符 43">
            <a:extLst>
              <a:ext uri="{FF2B5EF4-FFF2-40B4-BE49-F238E27FC236}">
                <a16:creationId xmlns:a16="http://schemas.microsoft.com/office/drawing/2014/main" xmlns="" id="{55200430-2ECD-48E4-86E8-F9AAAD8E1D02}"/>
              </a:ext>
            </a:extLst>
          </p:cNvPr>
          <p:cNvCxnSpPr/>
          <p:nvPr/>
        </p:nvCxnSpPr>
        <p:spPr>
          <a:xfrm>
            <a:off x="2574015" y="2943041"/>
            <a:ext cx="3853100" cy="0"/>
          </a:xfrm>
          <a:prstGeom prst="line">
            <a:avLst/>
          </a:prstGeom>
          <a:ln>
            <a:solidFill>
              <a:srgbClr val="D61E42"/>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xmlns="" id="{04F69230-F3A6-4586-9371-A858F4763E9F}"/>
              </a:ext>
            </a:extLst>
          </p:cNvPr>
          <p:cNvSpPr txBox="1"/>
          <p:nvPr/>
        </p:nvSpPr>
        <p:spPr>
          <a:xfrm>
            <a:off x="4116759" y="2170931"/>
            <a:ext cx="767598" cy="667432"/>
          </a:xfrm>
          <a:prstGeom prst="rect">
            <a:avLst/>
          </a:prstGeom>
          <a:noFill/>
          <a:ln w="117475">
            <a:noFill/>
          </a:ln>
        </p:spPr>
        <p:txBody>
          <a:bodyPr wrap="none" lIns="68544" tIns="34272" rIns="68544" bIns="34272" numCol="1" rtlCol="0">
            <a:prstTxWarp prst="textPlain">
              <a:avLst/>
            </a:prstTxWarp>
            <a:spAutoFit/>
          </a:bodyPr>
          <a:lstStyle/>
          <a:p>
            <a:r>
              <a:rPr lang="en-US" altLang="zh-CN" sz="675" spc="75" dirty="0">
                <a:solidFill>
                  <a:schemeClr val="accent1">
                    <a:lumMod val="60000"/>
                    <a:lumOff val="40000"/>
                  </a:schemeClr>
                </a:solidFill>
                <a:latin typeface="Impact" panose="020B0806030902050204" pitchFamily="34" charset="0"/>
                <a:cs typeface="Arial" panose="020B0604020202020204" pitchFamily="34" charset="0"/>
              </a:rPr>
              <a:t>04</a:t>
            </a:r>
            <a:endParaRPr lang="zh-CN" altLang="en-US" sz="675" spc="75" dirty="0">
              <a:solidFill>
                <a:schemeClr val="accent1">
                  <a:lumMod val="60000"/>
                  <a:lumOff val="40000"/>
                </a:schemeClr>
              </a:solidFill>
              <a:latin typeface="Impact" panose="020B0806030902050204" pitchFamily="34" charset="0"/>
              <a:cs typeface="Arial" panose="020B0604020202020204" pitchFamily="34" charset="0"/>
            </a:endParaRPr>
          </a:p>
        </p:txBody>
      </p:sp>
      <p:sp>
        <p:nvSpPr>
          <p:cNvPr id="6" name="文本"/>
          <p:cNvSpPr txBox="1">
            <a:spLocks/>
          </p:cNvSpPr>
          <p:nvPr/>
        </p:nvSpPr>
        <p:spPr>
          <a:xfrm>
            <a:off x="3225521" y="3647988"/>
            <a:ext cx="2692959" cy="261812"/>
          </a:xfrm>
          <a:prstGeom prst="rect">
            <a:avLst/>
          </a:prstGeom>
        </p:spPr>
        <p:txBody>
          <a:bodyPr vert="horz" lIns="0" tIns="0" rIns="0" bIns="0" rtlCol="0" anchor="ctr">
            <a:noAutofit/>
          </a:bodyPr>
          <a:lstStyle>
            <a:lvl1pPr algn="ctr" defTabSz="2176299" rtl="0" eaLnBrk="1" latinLnBrk="0" hangingPunct="1">
              <a:spcBef>
                <a:spcPct val="0"/>
              </a:spcBef>
              <a:buNone/>
              <a:defRPr sz="10400" kern="1200">
                <a:solidFill>
                  <a:schemeClr val="tx1"/>
                </a:solidFill>
                <a:latin typeface="+mj-lt"/>
                <a:ea typeface="+mj-ea"/>
                <a:cs typeface="+mj-cs"/>
              </a:defRPr>
            </a:lvl1pPr>
          </a:lstStyle>
          <a:p>
            <a:pPr defTabSz="815929">
              <a:lnSpc>
                <a:spcPts val="1720"/>
              </a:lnSpc>
              <a:defRPr/>
            </a:pPr>
            <a:r>
              <a:rPr lang="en-US" altLang="zh-CN" sz="1500" dirty="0">
                <a:solidFill>
                  <a:srgbClr val="000000">
                    <a:alpha val="100000"/>
                  </a:srgbClr>
                </a:solidFill>
                <a:latin typeface="Noto Sans S Chinese DemiLight" charset="-122"/>
                <a:ea typeface="Noto Sans S Chinese DemiLight" charset="-122"/>
                <a:cs typeface="Noto Sans S Chinese DemiLight" charset="-122"/>
              </a:rPr>
              <a:t>Other ways to crack</a:t>
            </a:r>
            <a:endParaRPr kumimoji="1" lang="zh-CN" altLang="en-US" sz="1500" dirty="0">
              <a:solidFill>
                <a:srgbClr val="000000"/>
              </a:solidFill>
              <a:latin typeface="Calibri"/>
              <a:ea typeface="宋体"/>
            </a:endParaRPr>
          </a:p>
        </p:txBody>
      </p:sp>
    </p:spTree>
    <p:extLst>
      <p:ext uri="{BB962C8B-B14F-4D97-AF65-F5344CB8AC3E}">
        <p14:creationId xmlns:p14="http://schemas.microsoft.com/office/powerpoint/2010/main" val="3895842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lang="zh-CN" altLang="en-US" sz="2000" b="1" dirty="0">
                <a:solidFill>
                  <a:prstClr val="white"/>
                </a:solidFill>
                <a:ea typeface="Alibaba PuHuiTi Regular" charset="-122"/>
              </a:rPr>
              <a:t>其他的破解办法</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sp>
        <p:nvSpPr>
          <p:cNvPr id="19" name="文本框 18">
            <a:extLst>
              <a:ext uri="{FF2B5EF4-FFF2-40B4-BE49-F238E27FC236}">
                <a16:creationId xmlns:a16="http://schemas.microsoft.com/office/drawing/2014/main" xmlns="" id="{12F2F4D8-87EA-4EE6-BE0D-28F805836343}"/>
              </a:ext>
            </a:extLst>
          </p:cNvPr>
          <p:cNvSpPr txBox="1"/>
          <p:nvPr/>
        </p:nvSpPr>
        <p:spPr>
          <a:xfrm>
            <a:off x="1079917" y="386605"/>
            <a:ext cx="5196066" cy="384694"/>
          </a:xfrm>
          <a:prstGeom prst="rect">
            <a:avLst/>
          </a:prstGeom>
          <a:noFill/>
        </p:spPr>
        <p:txBody>
          <a:bodyPr wrap="square" lIns="45697" tIns="22847" rIns="45697" bIns="22847" rtlCol="0">
            <a:spAutoFit/>
          </a:bodyPr>
          <a:lstStyle/>
          <a:p>
            <a:pPr defTabSz="1087606"/>
            <a:r>
              <a:rPr lang="en-US" altLang="zh-CN" sz="2200" b="1" dirty="0" err="1">
                <a:solidFill>
                  <a:prstClr val="black">
                    <a:lumMod val="85000"/>
                    <a:lumOff val="15000"/>
                  </a:prstClr>
                </a:solidFill>
                <a:latin typeface="微软雅黑" panose="020B0503020204020204" pitchFamily="34" charset="-122"/>
                <a:ea typeface="微软雅黑" panose="020B0503020204020204" pitchFamily="34" charset="-122"/>
              </a:rPr>
              <a:t>WiFi</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rPr>
              <a:t>万能钥匙</a:t>
            </a:r>
          </a:p>
        </p:txBody>
      </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3" name="图片 2">
            <a:extLst>
              <a:ext uri="{FF2B5EF4-FFF2-40B4-BE49-F238E27FC236}">
                <a16:creationId xmlns:a16="http://schemas.microsoft.com/office/drawing/2014/main" xmlns="" id="{FE12C1AC-A4A7-4191-917D-DC1AE3AF320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12029" y="1025234"/>
            <a:ext cx="2695235" cy="5832765"/>
          </a:xfrm>
          <a:prstGeom prst="rect">
            <a:avLst/>
          </a:prstGeom>
        </p:spPr>
      </p:pic>
      <p:pic>
        <p:nvPicPr>
          <p:cNvPr id="5" name="图片 4">
            <a:extLst>
              <a:ext uri="{FF2B5EF4-FFF2-40B4-BE49-F238E27FC236}">
                <a16:creationId xmlns:a16="http://schemas.microsoft.com/office/drawing/2014/main" xmlns="" id="{C2E92F45-762C-4EDE-81C5-8253B9533F0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6376" y="1025235"/>
            <a:ext cx="2695235" cy="5832764"/>
          </a:xfrm>
          <a:prstGeom prst="rect">
            <a:avLst/>
          </a:prstGeom>
        </p:spPr>
      </p:pic>
    </p:spTree>
    <p:extLst>
      <p:ext uri="{BB962C8B-B14F-4D97-AF65-F5344CB8AC3E}">
        <p14:creationId xmlns:p14="http://schemas.microsoft.com/office/powerpoint/2010/main" val="2833054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lang="zh-CN" altLang="en-US" sz="2000" b="1" dirty="0">
                <a:solidFill>
                  <a:prstClr val="white"/>
                </a:solidFill>
                <a:ea typeface="Alibaba PuHuiTi Regular" charset="-122"/>
              </a:rPr>
              <a:t>其他的破解办法</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sp>
        <p:nvSpPr>
          <p:cNvPr id="19" name="文本框 18">
            <a:extLst>
              <a:ext uri="{FF2B5EF4-FFF2-40B4-BE49-F238E27FC236}">
                <a16:creationId xmlns:a16="http://schemas.microsoft.com/office/drawing/2014/main" xmlns="" id="{12F2F4D8-87EA-4EE6-BE0D-28F805836343}"/>
              </a:ext>
            </a:extLst>
          </p:cNvPr>
          <p:cNvSpPr txBox="1"/>
          <p:nvPr/>
        </p:nvSpPr>
        <p:spPr>
          <a:xfrm>
            <a:off x="1079917" y="386605"/>
            <a:ext cx="5196066" cy="384694"/>
          </a:xfrm>
          <a:prstGeom prst="rect">
            <a:avLst/>
          </a:prstGeom>
          <a:noFill/>
        </p:spPr>
        <p:txBody>
          <a:bodyPr wrap="square" lIns="45697" tIns="22847" rIns="45697" bIns="22847" rtlCol="0">
            <a:spAutoFit/>
          </a:bodyPr>
          <a:lstStyle/>
          <a:p>
            <a:pPr defTabSz="1087606"/>
            <a:r>
              <a:rPr lang="en-US" altLang="zh-CN" sz="2200" b="1" dirty="0" err="1">
                <a:solidFill>
                  <a:prstClr val="black">
                    <a:lumMod val="85000"/>
                    <a:lumOff val="15000"/>
                  </a:prstClr>
                </a:solidFill>
                <a:latin typeface="微软雅黑" panose="020B0503020204020204" pitchFamily="34" charset="-122"/>
                <a:ea typeface="微软雅黑" panose="020B0503020204020204" pitchFamily="34" charset="-122"/>
              </a:rPr>
              <a:t>WiFi</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rPr>
              <a:t>万能钥匙</a:t>
            </a:r>
          </a:p>
        </p:txBody>
      </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sp>
        <p:nvSpPr>
          <p:cNvPr id="23" name="TextBox 42">
            <a:extLst>
              <a:ext uri="{FF2B5EF4-FFF2-40B4-BE49-F238E27FC236}">
                <a16:creationId xmlns:a16="http://schemas.microsoft.com/office/drawing/2014/main" xmlns="" id="{79EC7199-72FC-4347-9B20-916FF78D6E71}"/>
              </a:ext>
            </a:extLst>
          </p:cNvPr>
          <p:cNvSpPr txBox="1"/>
          <p:nvPr/>
        </p:nvSpPr>
        <p:spPr>
          <a:xfrm>
            <a:off x="131893" y="1120413"/>
            <a:ext cx="6540144" cy="2031325"/>
          </a:xfrm>
          <a:prstGeom prst="rect">
            <a:avLst/>
          </a:prstGeom>
          <a:noFill/>
        </p:spPr>
        <p:txBody>
          <a:bodyPr wrap="square" rtlCol="0">
            <a:spAutoFit/>
          </a:bodyPr>
          <a:lstStyle/>
          <a:p>
            <a:r>
              <a:rPr lang="en-US" altLang="zh-CN" dirty="0"/>
              <a:t>	</a:t>
            </a:r>
            <a:r>
              <a:rPr lang="en-US" altLang="zh-CN" dirty="0" err="1"/>
              <a:t>WiFi</a:t>
            </a:r>
            <a:r>
              <a:rPr lang="zh-CN" altLang="en-US" dirty="0"/>
              <a:t>万能钥匙的基础功能是通过用户上传分享的热点（</a:t>
            </a:r>
            <a:r>
              <a:rPr lang="zh-CN" altLang="en-US" b="1" dirty="0">
                <a:solidFill>
                  <a:srgbClr val="FF0000"/>
                </a:solidFill>
              </a:rPr>
              <a:t>主动</a:t>
            </a:r>
            <a:r>
              <a:rPr lang="zh-CN" altLang="en-US" dirty="0"/>
              <a:t>或“</a:t>
            </a:r>
            <a:r>
              <a:rPr lang="zh-CN" altLang="en-US" b="1" dirty="0">
                <a:solidFill>
                  <a:srgbClr val="FF0000"/>
                </a:solidFill>
              </a:rPr>
              <a:t>被动</a:t>
            </a:r>
            <a:r>
              <a:rPr lang="zh-CN" altLang="en-US" dirty="0"/>
              <a:t>”）到后台服务器的方式收集、积累数据。后台服务器维护者一份热点数据库，其中包含着热点名称（或者用来唯一标识的</a:t>
            </a:r>
            <a:r>
              <a:rPr lang="en-US" altLang="zh-CN" dirty="0"/>
              <a:t>MAC</a:t>
            </a:r>
            <a:r>
              <a:rPr lang="zh-CN" altLang="en-US" dirty="0"/>
              <a:t>地址）以及与其对应的密码字符串。查询密码时，用户将周围扫描到的陌生热点信息上传，服务器后台查询到相对应的密码（如果分享过的话）后返回给</a:t>
            </a:r>
            <a:r>
              <a:rPr lang="en-US" altLang="zh-CN" dirty="0"/>
              <a:t>APP</a:t>
            </a:r>
            <a:r>
              <a:rPr lang="zh-CN" altLang="en-US" dirty="0"/>
              <a:t>供用户选择使用。</a:t>
            </a:r>
            <a:endParaRPr lang="en-US" altLang="zh-CN" dirty="0"/>
          </a:p>
          <a:p>
            <a:endParaRPr lang="zh-CN" altLang="en-US" dirty="0"/>
          </a:p>
        </p:txBody>
      </p:sp>
      <p:pic>
        <p:nvPicPr>
          <p:cNvPr id="2050" name="Picture 2" descr="https://ss2.bdstatic.com/70cFvnSh_Q1YnxGkpoWK1HF6hhy/it/u=2360602821,530720021&amp;fm=26&amp;gp=0.jpg">
            <a:extLst>
              <a:ext uri="{FF2B5EF4-FFF2-40B4-BE49-F238E27FC236}">
                <a16:creationId xmlns:a16="http://schemas.microsoft.com/office/drawing/2014/main" xmlns="" id="{6F0462E9-A410-4A59-9AF9-5B7B9A5276E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9620" y="3151738"/>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20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lang="zh-CN" altLang="en-US" sz="2000" b="1" dirty="0">
                <a:solidFill>
                  <a:prstClr val="white"/>
                </a:solidFill>
                <a:ea typeface="Alibaba PuHuiTi Regular" charset="-122"/>
              </a:rPr>
              <a:t>其他的破解办法</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sp>
        <p:nvSpPr>
          <p:cNvPr id="19" name="文本框 18">
            <a:extLst>
              <a:ext uri="{FF2B5EF4-FFF2-40B4-BE49-F238E27FC236}">
                <a16:creationId xmlns:a16="http://schemas.microsoft.com/office/drawing/2014/main" xmlns="" id="{12F2F4D8-87EA-4EE6-BE0D-28F805836343}"/>
              </a:ext>
            </a:extLst>
          </p:cNvPr>
          <p:cNvSpPr txBox="1"/>
          <p:nvPr/>
        </p:nvSpPr>
        <p:spPr>
          <a:xfrm>
            <a:off x="1079917" y="386605"/>
            <a:ext cx="5196066" cy="384694"/>
          </a:xfrm>
          <a:prstGeom prst="rect">
            <a:avLst/>
          </a:prstGeom>
          <a:noFill/>
        </p:spPr>
        <p:txBody>
          <a:bodyPr wrap="square" lIns="45697" tIns="22847" rIns="45697" bIns="22847" rtlCol="0">
            <a:spAutoFit/>
          </a:bodyPr>
          <a:lstStyle/>
          <a:p>
            <a:pPr defTabSz="1087606"/>
            <a:r>
              <a:rPr lang="en-US" altLang="zh-CN" sz="2200" b="1" dirty="0" err="1">
                <a:solidFill>
                  <a:prstClr val="black">
                    <a:lumMod val="85000"/>
                    <a:lumOff val="15000"/>
                  </a:prstClr>
                </a:solidFill>
                <a:latin typeface="微软雅黑" panose="020B0503020204020204" pitchFamily="34" charset="-122"/>
                <a:ea typeface="微软雅黑" panose="020B0503020204020204" pitchFamily="34" charset="-122"/>
              </a:rPr>
              <a:t>WiFi</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rPr>
              <a:t>万能钥匙</a:t>
            </a:r>
          </a:p>
        </p:txBody>
      </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sp>
        <p:nvSpPr>
          <p:cNvPr id="23" name="TextBox 42">
            <a:extLst>
              <a:ext uri="{FF2B5EF4-FFF2-40B4-BE49-F238E27FC236}">
                <a16:creationId xmlns:a16="http://schemas.microsoft.com/office/drawing/2014/main" xmlns="" id="{79EC7199-72FC-4347-9B20-916FF78D6E71}"/>
              </a:ext>
            </a:extLst>
          </p:cNvPr>
          <p:cNvSpPr txBox="1"/>
          <p:nvPr/>
        </p:nvSpPr>
        <p:spPr>
          <a:xfrm>
            <a:off x="131893" y="1120413"/>
            <a:ext cx="6540144" cy="1477328"/>
          </a:xfrm>
          <a:prstGeom prst="rect">
            <a:avLst/>
          </a:prstGeom>
          <a:noFill/>
        </p:spPr>
        <p:txBody>
          <a:bodyPr wrap="square" rtlCol="0">
            <a:spAutoFit/>
          </a:bodyPr>
          <a:lstStyle/>
          <a:p>
            <a:r>
              <a:rPr lang="zh-CN" altLang="en-US" dirty="0"/>
              <a:t>早期的</a:t>
            </a:r>
            <a:r>
              <a:rPr lang="en-US" altLang="zh-CN" dirty="0" err="1"/>
              <a:t>WiFi</a:t>
            </a:r>
            <a:r>
              <a:rPr lang="zh-CN" altLang="en-US" dirty="0"/>
              <a:t>万能钥匙得到热点密码数据的手段并不高明，甚至可以说是不光彩的。</a:t>
            </a:r>
            <a:br>
              <a:rPr lang="zh-CN" altLang="en-US" dirty="0"/>
            </a:br>
            <a:r>
              <a:rPr lang="zh-CN" altLang="en-US" dirty="0"/>
              <a:t>我们知道</a:t>
            </a:r>
            <a:r>
              <a:rPr lang="en-US" altLang="zh-CN" dirty="0"/>
              <a:t>Android</a:t>
            </a:r>
            <a:r>
              <a:rPr lang="zh-CN" altLang="en-US" dirty="0"/>
              <a:t>系统中有个文件是用来存储</a:t>
            </a:r>
            <a:r>
              <a:rPr lang="en-US" altLang="zh-CN" dirty="0" err="1"/>
              <a:t>WiFi</a:t>
            </a:r>
            <a:r>
              <a:rPr lang="zh-CN" altLang="en-US" dirty="0"/>
              <a:t>密码的</a:t>
            </a:r>
            <a:r>
              <a:rPr lang="en-US" altLang="zh-CN" dirty="0"/>
              <a:t>/data/</a:t>
            </a:r>
            <a:r>
              <a:rPr lang="en-US" altLang="zh-CN" dirty="0" err="1"/>
              <a:t>misc</a:t>
            </a:r>
            <a:r>
              <a:rPr lang="en-US" altLang="zh-CN" dirty="0"/>
              <a:t>/</a:t>
            </a:r>
            <a:r>
              <a:rPr lang="en-US" altLang="zh-CN" dirty="0" err="1"/>
              <a:t>wifi</a:t>
            </a:r>
            <a:r>
              <a:rPr lang="en-US" altLang="zh-CN" dirty="0"/>
              <a:t>/</a:t>
            </a:r>
            <a:r>
              <a:rPr lang="en-US" altLang="zh-CN" dirty="0" err="1"/>
              <a:t>wpa_supplicant.conf</a:t>
            </a:r>
            <a:r>
              <a:rPr lang="zh-CN" altLang="en-US" dirty="0"/>
              <a:t/>
            </a:r>
            <a:br>
              <a:rPr lang="zh-CN" altLang="en-US" dirty="0"/>
            </a:br>
            <a:endParaRPr lang="zh-CN" altLang="en-US" dirty="0"/>
          </a:p>
        </p:txBody>
      </p:sp>
      <p:pic>
        <p:nvPicPr>
          <p:cNvPr id="1026" name="Picture 2" descr="https://pic4.zhimg.com/80/d5e2dffdb1519f0f97516c19e48e16e0_720w.jpg?source=1940ef5c">
            <a:extLst>
              <a:ext uri="{FF2B5EF4-FFF2-40B4-BE49-F238E27FC236}">
                <a16:creationId xmlns:a16="http://schemas.microsoft.com/office/drawing/2014/main" xmlns="" id="{14FDBD75-75FE-4388-8F9C-A9AFBDA0D1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5055" y="2420888"/>
            <a:ext cx="2566856" cy="233583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xmlns="" id="{84563ADF-0A67-4FAB-BA34-C414A5A5EF8E}"/>
              </a:ext>
            </a:extLst>
          </p:cNvPr>
          <p:cNvPicPr>
            <a:picLocks noChangeAspect="1"/>
          </p:cNvPicPr>
          <p:nvPr/>
        </p:nvPicPr>
        <p:blipFill>
          <a:blip r:embed="rId13"/>
          <a:stretch>
            <a:fillRect/>
          </a:stretch>
        </p:blipFill>
        <p:spPr>
          <a:xfrm>
            <a:off x="334871" y="5026183"/>
            <a:ext cx="5973337" cy="391530"/>
          </a:xfrm>
          <a:prstGeom prst="rect">
            <a:avLst/>
          </a:prstGeom>
        </p:spPr>
      </p:pic>
      <p:pic>
        <p:nvPicPr>
          <p:cNvPr id="3" name="图片 2">
            <a:extLst>
              <a:ext uri="{FF2B5EF4-FFF2-40B4-BE49-F238E27FC236}">
                <a16:creationId xmlns:a16="http://schemas.microsoft.com/office/drawing/2014/main" xmlns="" id="{21E5E88A-2E3F-4677-A3FF-FED17FB8DA7B}"/>
              </a:ext>
            </a:extLst>
          </p:cNvPr>
          <p:cNvPicPr>
            <a:picLocks noChangeAspect="1"/>
          </p:cNvPicPr>
          <p:nvPr/>
        </p:nvPicPr>
        <p:blipFill>
          <a:blip r:embed="rId14"/>
          <a:stretch>
            <a:fillRect/>
          </a:stretch>
        </p:blipFill>
        <p:spPr>
          <a:xfrm>
            <a:off x="3078171" y="2429984"/>
            <a:ext cx="3999922" cy="2021818"/>
          </a:xfrm>
          <a:prstGeom prst="rect">
            <a:avLst/>
          </a:prstGeom>
        </p:spPr>
      </p:pic>
    </p:spTree>
    <p:extLst>
      <p:ext uri="{BB962C8B-B14F-4D97-AF65-F5344CB8AC3E}">
        <p14:creationId xmlns:p14="http://schemas.microsoft.com/office/powerpoint/2010/main" val="1987721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lang="zh-CN" altLang="en-US" sz="2000" b="1" dirty="0">
                <a:solidFill>
                  <a:prstClr val="white"/>
                </a:solidFill>
                <a:ea typeface="Alibaba PuHuiTi Regular" charset="-122"/>
              </a:rPr>
              <a:t>其他的破解办法</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sp>
        <p:nvSpPr>
          <p:cNvPr id="19" name="文本框 18">
            <a:extLst>
              <a:ext uri="{FF2B5EF4-FFF2-40B4-BE49-F238E27FC236}">
                <a16:creationId xmlns:a16="http://schemas.microsoft.com/office/drawing/2014/main" xmlns="" id="{12F2F4D8-87EA-4EE6-BE0D-28F805836343}"/>
              </a:ext>
            </a:extLst>
          </p:cNvPr>
          <p:cNvSpPr txBox="1"/>
          <p:nvPr/>
        </p:nvSpPr>
        <p:spPr>
          <a:xfrm>
            <a:off x="1079917" y="386605"/>
            <a:ext cx="5196066" cy="384694"/>
          </a:xfrm>
          <a:prstGeom prst="rect">
            <a:avLst/>
          </a:prstGeom>
          <a:noFill/>
        </p:spPr>
        <p:txBody>
          <a:bodyPr wrap="square" lIns="45697" tIns="22847" rIns="45697" bIns="22847" rtlCol="0">
            <a:spAutoFit/>
          </a:bodyPr>
          <a:lstStyle/>
          <a:p>
            <a:pPr defTabSz="1087606"/>
            <a:r>
              <a:rPr lang="en-US" altLang="zh-CN" sz="2200" b="1" dirty="0">
                <a:solidFill>
                  <a:prstClr val="black">
                    <a:lumMod val="85000"/>
                    <a:lumOff val="15000"/>
                  </a:prstClr>
                </a:solidFill>
                <a:latin typeface="微软雅黑" panose="020B0503020204020204" pitchFamily="34" charset="-122"/>
                <a:ea typeface="微软雅黑" panose="020B0503020204020204" pitchFamily="34" charset="-122"/>
              </a:rPr>
              <a:t>PIN</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rPr>
              <a:t>破解</a:t>
            </a:r>
          </a:p>
        </p:txBody>
      </p:sp>
      <p:sp>
        <p:nvSpPr>
          <p:cNvPr id="43" name="TextBox 42"/>
          <p:cNvSpPr txBox="1"/>
          <p:nvPr/>
        </p:nvSpPr>
        <p:spPr>
          <a:xfrm>
            <a:off x="131893" y="1120413"/>
            <a:ext cx="6540144" cy="3693319"/>
          </a:xfrm>
          <a:prstGeom prst="rect">
            <a:avLst/>
          </a:prstGeom>
          <a:noFill/>
        </p:spPr>
        <p:txBody>
          <a:bodyPr wrap="square" rtlCol="0">
            <a:spAutoFit/>
          </a:bodyPr>
          <a:lstStyle/>
          <a:p>
            <a:pPr fontAlgn="base"/>
            <a:r>
              <a:rPr lang="en-US" altLang="zh-CN" dirty="0"/>
              <a:t>	</a:t>
            </a:r>
            <a:r>
              <a:rPr lang="zh-CN" altLang="en-US" dirty="0"/>
              <a:t>通过字典暴力破解是低效且无保障的，而通过暴力穷举破解非常耗时。有没有更好更快捷的方式来破解</a:t>
            </a:r>
            <a:r>
              <a:rPr lang="en-US" altLang="zh-CN" dirty="0" err="1"/>
              <a:t>wifi</a:t>
            </a:r>
            <a:r>
              <a:rPr lang="zh-CN" altLang="en-US" dirty="0"/>
              <a:t>密码呢？</a:t>
            </a:r>
            <a:endParaRPr lang="en-US" altLang="zh-CN" dirty="0"/>
          </a:p>
          <a:p>
            <a:pPr fontAlgn="base"/>
            <a:r>
              <a:rPr lang="en-US" altLang="zh-CN" dirty="0"/>
              <a:t>	</a:t>
            </a:r>
            <a:r>
              <a:rPr lang="zh-CN" altLang="en-US" dirty="0"/>
              <a:t>有！</a:t>
            </a:r>
            <a:endParaRPr lang="en-US" altLang="zh-CN" dirty="0"/>
          </a:p>
          <a:p>
            <a:pPr fontAlgn="base"/>
            <a:r>
              <a:rPr lang="en-US" altLang="zh-CN" dirty="0"/>
              <a:t>	PIN</a:t>
            </a:r>
            <a:r>
              <a:rPr lang="zh-CN" altLang="en-US" dirty="0"/>
              <a:t>破解是近年来流行起来的</a:t>
            </a:r>
            <a:r>
              <a:rPr lang="en-US" altLang="zh-CN" dirty="0" err="1"/>
              <a:t>wifi</a:t>
            </a:r>
            <a:r>
              <a:rPr lang="zh-CN" altLang="en-US" dirty="0"/>
              <a:t>密码破解最有效的方式了。那什么是</a:t>
            </a:r>
            <a:r>
              <a:rPr lang="en-US" altLang="zh-CN" dirty="0"/>
              <a:t>PIN</a:t>
            </a:r>
            <a:r>
              <a:rPr lang="zh-CN" altLang="en-US" dirty="0"/>
              <a:t>？有什么用？</a:t>
            </a:r>
            <a:endParaRPr lang="en-US" altLang="zh-CN" dirty="0"/>
          </a:p>
          <a:p>
            <a:pPr fontAlgn="base"/>
            <a:r>
              <a:rPr lang="en-US" altLang="zh-CN" dirty="0"/>
              <a:t>	</a:t>
            </a:r>
            <a:r>
              <a:rPr lang="zh-CN" altLang="en-US" dirty="0"/>
              <a:t>这里要先说一个概念，</a:t>
            </a:r>
            <a:r>
              <a:rPr lang="en-US" altLang="zh-CN" dirty="0"/>
              <a:t>WPS</a:t>
            </a:r>
            <a:r>
              <a:rPr lang="zh-CN" altLang="en-US" dirty="0"/>
              <a:t>， </a:t>
            </a:r>
            <a:r>
              <a:rPr lang="en-US" altLang="zh-CN" dirty="0"/>
              <a:t>WPS</a:t>
            </a:r>
            <a:r>
              <a:rPr lang="zh-CN" altLang="en-US" dirty="0"/>
              <a:t>（</a:t>
            </a:r>
            <a:r>
              <a:rPr lang="en-US" altLang="zh-CN" dirty="0" err="1"/>
              <a:t>Wifi</a:t>
            </a:r>
            <a:r>
              <a:rPr lang="en-US" altLang="zh-CN" dirty="0"/>
              <a:t> Protected Setup</a:t>
            </a:r>
            <a:r>
              <a:rPr lang="zh-CN" altLang="en-US" dirty="0"/>
              <a:t>）是一种免输密码和</a:t>
            </a:r>
            <a:r>
              <a:rPr lang="en-US" altLang="zh-CN" dirty="0"/>
              <a:t>SSID</a:t>
            </a:r>
            <a:r>
              <a:rPr lang="zh-CN" altLang="en-US" dirty="0"/>
              <a:t>的建议无线配置协议，它的好处是能够让支持</a:t>
            </a:r>
            <a:r>
              <a:rPr lang="en-US" altLang="zh-CN" dirty="0"/>
              <a:t>WPS</a:t>
            </a:r>
            <a:r>
              <a:rPr lang="zh-CN" altLang="en-US" dirty="0"/>
              <a:t>的设备，在第一次连接某个设备时，能够通过不用手工输入</a:t>
            </a:r>
            <a:r>
              <a:rPr lang="en-US" altLang="zh-CN" dirty="0"/>
              <a:t>SSID</a:t>
            </a:r>
            <a:r>
              <a:rPr lang="zh-CN" altLang="en-US" dirty="0"/>
              <a:t>和密码的方式，自动建立连接。</a:t>
            </a:r>
            <a:endParaRPr lang="en-US" altLang="zh-CN" dirty="0"/>
          </a:p>
          <a:p>
            <a:pPr fontAlgn="base"/>
            <a:r>
              <a:rPr lang="en-US" altLang="zh-CN" dirty="0"/>
              <a:t>	</a:t>
            </a:r>
            <a:r>
              <a:rPr lang="zh-CN" altLang="en-US" dirty="0"/>
              <a:t>因为方便，所以危险。如果我们知道一个路由的</a:t>
            </a:r>
            <a:r>
              <a:rPr lang="en-US" altLang="zh-CN" dirty="0"/>
              <a:t>SSID</a:t>
            </a:r>
            <a:r>
              <a:rPr lang="zh-CN" altLang="en-US" dirty="0"/>
              <a:t>和</a:t>
            </a:r>
            <a:r>
              <a:rPr lang="en-US" altLang="zh-CN" dirty="0"/>
              <a:t>PIN</a:t>
            </a:r>
            <a:r>
              <a:rPr lang="zh-CN" altLang="en-US" dirty="0"/>
              <a:t>，那么我们就可以光明正大的进到这个</a:t>
            </a:r>
            <a:r>
              <a:rPr lang="en-US" altLang="zh-CN" dirty="0" err="1"/>
              <a:t>wifi</a:t>
            </a:r>
            <a:r>
              <a:rPr lang="zh-CN" altLang="en-US" dirty="0"/>
              <a:t>网络中，即时我们不知道</a:t>
            </a:r>
            <a:r>
              <a:rPr lang="en-US" altLang="zh-CN" dirty="0" err="1"/>
              <a:t>wifi</a:t>
            </a:r>
            <a:r>
              <a:rPr lang="zh-CN" altLang="en-US" dirty="0"/>
              <a:t>的密码也没关系。而一旦我们知道</a:t>
            </a:r>
            <a:r>
              <a:rPr lang="en-US" altLang="zh-CN" dirty="0"/>
              <a:t>PIN</a:t>
            </a:r>
            <a:r>
              <a:rPr lang="zh-CN" altLang="en-US" dirty="0"/>
              <a:t>，那</a:t>
            </a:r>
            <a:r>
              <a:rPr lang="en-US" altLang="zh-CN" dirty="0"/>
              <a:t>WPA2</a:t>
            </a:r>
            <a:r>
              <a:rPr lang="zh-CN" altLang="en-US" dirty="0"/>
              <a:t>加密方式也形同虚设。</a:t>
            </a:r>
          </a:p>
        </p:txBody>
      </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spTree>
    <p:extLst>
      <p:ext uri="{BB962C8B-B14F-4D97-AF65-F5344CB8AC3E}">
        <p14:creationId xmlns:p14="http://schemas.microsoft.com/office/powerpoint/2010/main" val="24361340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lang="zh-CN" altLang="en-US" sz="2000" b="1" dirty="0">
                <a:solidFill>
                  <a:prstClr val="white"/>
                </a:solidFill>
                <a:ea typeface="Alibaba PuHuiTi Regular" charset="-122"/>
              </a:rPr>
              <a:t>其他的破解办法</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sp>
        <p:nvSpPr>
          <p:cNvPr id="19" name="文本框 18">
            <a:extLst>
              <a:ext uri="{FF2B5EF4-FFF2-40B4-BE49-F238E27FC236}">
                <a16:creationId xmlns:a16="http://schemas.microsoft.com/office/drawing/2014/main" xmlns="" id="{12F2F4D8-87EA-4EE6-BE0D-28F805836343}"/>
              </a:ext>
            </a:extLst>
          </p:cNvPr>
          <p:cNvSpPr txBox="1"/>
          <p:nvPr/>
        </p:nvSpPr>
        <p:spPr>
          <a:xfrm>
            <a:off x="1079917" y="386605"/>
            <a:ext cx="5196066" cy="384694"/>
          </a:xfrm>
          <a:prstGeom prst="rect">
            <a:avLst/>
          </a:prstGeom>
          <a:noFill/>
        </p:spPr>
        <p:txBody>
          <a:bodyPr wrap="square" lIns="45697" tIns="22847" rIns="45697" bIns="22847" rtlCol="0">
            <a:spAutoFit/>
          </a:bodyPr>
          <a:lstStyle/>
          <a:p>
            <a:pPr defTabSz="1087606"/>
            <a:r>
              <a:rPr lang="en-US" altLang="zh-CN" sz="2200" b="1" dirty="0">
                <a:solidFill>
                  <a:prstClr val="black">
                    <a:lumMod val="85000"/>
                    <a:lumOff val="15000"/>
                  </a:prstClr>
                </a:solidFill>
                <a:latin typeface="微软雅黑" panose="020B0503020204020204" pitchFamily="34" charset="-122"/>
                <a:ea typeface="微软雅黑" panose="020B0503020204020204" pitchFamily="34" charset="-122"/>
              </a:rPr>
              <a:t>PIN</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rPr>
              <a:t>破解</a:t>
            </a:r>
          </a:p>
        </p:txBody>
      </p:sp>
      <p:sp>
        <p:nvSpPr>
          <p:cNvPr id="43" name="TextBox 42"/>
          <p:cNvSpPr txBox="1"/>
          <p:nvPr/>
        </p:nvSpPr>
        <p:spPr>
          <a:xfrm>
            <a:off x="131893" y="1120413"/>
            <a:ext cx="6540144" cy="2031325"/>
          </a:xfrm>
          <a:prstGeom prst="rect">
            <a:avLst/>
          </a:prstGeom>
          <a:noFill/>
        </p:spPr>
        <p:txBody>
          <a:bodyPr wrap="square" rtlCol="0">
            <a:spAutoFit/>
          </a:bodyPr>
          <a:lstStyle/>
          <a:p>
            <a:pPr fontAlgn="base"/>
            <a:r>
              <a:rPr lang="en-US" altLang="zh-CN" dirty="0"/>
              <a:t>	PIN</a:t>
            </a:r>
            <a:r>
              <a:rPr lang="zh-CN" altLang="en-US" dirty="0"/>
              <a:t>码的格式很简单， 八位十进制数，最后一位（第</a:t>
            </a:r>
            <a:r>
              <a:rPr lang="en-US" altLang="zh-CN" dirty="0"/>
              <a:t>8</a:t>
            </a:r>
            <a:r>
              <a:rPr lang="zh-CN" altLang="en-US" dirty="0"/>
              <a:t>位）为校验位</a:t>
            </a:r>
            <a:r>
              <a:rPr lang="en-US" altLang="zh-CN" dirty="0"/>
              <a:t>(</a:t>
            </a:r>
            <a:r>
              <a:rPr lang="zh-CN" altLang="en-US" dirty="0"/>
              <a:t>可根据前</a:t>
            </a:r>
            <a:r>
              <a:rPr lang="en-US" altLang="zh-CN" dirty="0"/>
              <a:t>7</a:t>
            </a:r>
            <a:r>
              <a:rPr lang="zh-CN" altLang="en-US" dirty="0"/>
              <a:t>位算出</a:t>
            </a:r>
            <a:r>
              <a:rPr lang="en-US" altLang="zh-CN" dirty="0"/>
              <a:t>)</a:t>
            </a:r>
            <a:r>
              <a:rPr lang="zh-CN" altLang="en-US" dirty="0"/>
              <a:t>，验证时先检测前</a:t>
            </a:r>
            <a:r>
              <a:rPr lang="en-US" altLang="zh-CN" dirty="0"/>
              <a:t>4</a:t>
            </a:r>
            <a:r>
              <a:rPr lang="zh-CN" altLang="en-US" dirty="0"/>
              <a:t>位，如果一致则反馈一个信息，所以只需</a:t>
            </a:r>
            <a:r>
              <a:rPr lang="en-US" altLang="zh-CN" dirty="0"/>
              <a:t>1</a:t>
            </a:r>
            <a:r>
              <a:rPr lang="zh-CN" altLang="en-US" dirty="0"/>
              <a:t>万次就可完全扫描一遍前</a:t>
            </a:r>
            <a:r>
              <a:rPr lang="en-US" altLang="zh-CN" dirty="0"/>
              <a:t>4</a:t>
            </a:r>
            <a:r>
              <a:rPr lang="zh-CN" altLang="en-US" dirty="0"/>
              <a:t>位，前</a:t>
            </a:r>
            <a:r>
              <a:rPr lang="en-US" altLang="zh-CN" dirty="0"/>
              <a:t>4</a:t>
            </a:r>
            <a:r>
              <a:rPr lang="zh-CN" altLang="en-US" dirty="0"/>
              <a:t>位确定下来的话，只需再试</a:t>
            </a:r>
            <a:r>
              <a:rPr lang="en-US" altLang="zh-CN" dirty="0"/>
              <a:t>1000</a:t>
            </a:r>
            <a:r>
              <a:rPr lang="zh-CN" altLang="en-US" dirty="0"/>
              <a:t>次（接下来的</a:t>
            </a:r>
            <a:r>
              <a:rPr lang="en-US" altLang="zh-CN" dirty="0"/>
              <a:t>3</a:t>
            </a:r>
            <a:r>
              <a:rPr lang="zh-CN" altLang="en-US" dirty="0"/>
              <a:t>位），校验位可通过前</a:t>
            </a:r>
            <a:r>
              <a:rPr lang="en-US" altLang="zh-CN" dirty="0"/>
              <a:t>7</a:t>
            </a:r>
            <a:r>
              <a:rPr lang="zh-CN" altLang="en-US" dirty="0"/>
              <a:t>为算出，就可暴力验证出</a:t>
            </a:r>
            <a:r>
              <a:rPr lang="en-US" altLang="zh-CN" dirty="0"/>
              <a:t>pin</a:t>
            </a:r>
            <a:r>
              <a:rPr lang="zh-CN" altLang="en-US" dirty="0"/>
              <a:t>码。所以即时你不知道校验位怎么计算，那你最多尝试</a:t>
            </a:r>
            <a:r>
              <a:rPr lang="en-US" altLang="zh-CN" dirty="0"/>
              <a:t>10000+1000+10</a:t>
            </a:r>
            <a:r>
              <a:rPr lang="zh-CN" altLang="en-US" dirty="0"/>
              <a:t>次</a:t>
            </a:r>
            <a:r>
              <a:rPr lang="en-US" altLang="zh-CN" dirty="0"/>
              <a:t>=11010</a:t>
            </a:r>
            <a:r>
              <a:rPr lang="zh-CN" altLang="en-US" dirty="0"/>
              <a:t>次就可以获得</a:t>
            </a:r>
            <a:r>
              <a:rPr lang="en-US" altLang="zh-CN" dirty="0"/>
              <a:t>PIN</a:t>
            </a:r>
            <a:r>
              <a:rPr lang="zh-CN" altLang="en-US" dirty="0"/>
              <a:t>，从而获得</a:t>
            </a:r>
            <a:r>
              <a:rPr lang="en-US" altLang="zh-CN" dirty="0" err="1"/>
              <a:t>wifi</a:t>
            </a:r>
            <a:r>
              <a:rPr lang="zh-CN" altLang="en-US" dirty="0"/>
              <a:t>密码。</a:t>
            </a:r>
          </a:p>
        </p:txBody>
      </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2" name="图片 1">
            <a:extLst>
              <a:ext uri="{FF2B5EF4-FFF2-40B4-BE49-F238E27FC236}">
                <a16:creationId xmlns:a16="http://schemas.microsoft.com/office/drawing/2014/main" xmlns="" id="{6D58F9C6-8979-44EE-B72C-FD8E40781381}"/>
              </a:ext>
            </a:extLst>
          </p:cNvPr>
          <p:cNvPicPr>
            <a:picLocks noChangeAspect="1"/>
          </p:cNvPicPr>
          <p:nvPr/>
        </p:nvPicPr>
        <p:blipFill>
          <a:blip r:embed="rId12"/>
          <a:stretch>
            <a:fillRect/>
          </a:stretch>
        </p:blipFill>
        <p:spPr>
          <a:xfrm>
            <a:off x="262264" y="3137689"/>
            <a:ext cx="5240801" cy="3322809"/>
          </a:xfrm>
          <a:prstGeom prst="rect">
            <a:avLst/>
          </a:prstGeom>
        </p:spPr>
      </p:pic>
    </p:spTree>
    <p:extLst>
      <p:ext uri="{BB962C8B-B14F-4D97-AF65-F5344CB8AC3E}">
        <p14:creationId xmlns:p14="http://schemas.microsoft.com/office/powerpoint/2010/main" val="2866278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xmlns="" id="{61600561-3D5A-431C-95EA-59C17D3376A6}"/>
              </a:ext>
            </a:extLst>
          </p:cNvPr>
          <p:cNvGrpSpPr/>
          <p:nvPr/>
        </p:nvGrpSpPr>
        <p:grpSpPr>
          <a:xfrm>
            <a:off x="7914197" y="6256803"/>
            <a:ext cx="980709" cy="212807"/>
            <a:chOff x="10933294" y="5978094"/>
            <a:chExt cx="1961645" cy="425663"/>
          </a:xfrm>
        </p:grpSpPr>
        <p:pic>
          <p:nvPicPr>
            <p:cNvPr id="2570" name="Picture" descr="Picture"/>
            <p:cNvPicPr>
              <a:picLocks noChangeAspect="1"/>
            </p:cNvPicPr>
            <p:nvPr/>
          </p:nvPicPr>
          <p:blipFill>
            <a:blip r:embed="rId3" cstate="print">
              <a:alphaModFix/>
            </a:blip>
            <a:stretch>
              <a:fillRect/>
            </a:stretch>
          </p:blipFill>
          <p:spPr>
            <a:xfrm>
              <a:off x="10933294" y="5978096"/>
              <a:ext cx="425639" cy="425661"/>
            </a:xfrm>
            <a:prstGeom prst="rect">
              <a:avLst/>
            </a:prstGeom>
          </p:spPr>
        </p:pic>
        <p:pic>
          <p:nvPicPr>
            <p:cNvPr id="3037" name="Picture" descr="Picture"/>
            <p:cNvPicPr>
              <a:picLocks noChangeAspect="1"/>
            </p:cNvPicPr>
            <p:nvPr/>
          </p:nvPicPr>
          <p:blipFill>
            <a:blip r:embed="rId4" cstate="print">
              <a:alphaModFix/>
            </a:blip>
            <a:stretch>
              <a:fillRect/>
            </a:stretch>
          </p:blipFill>
          <p:spPr>
            <a:xfrm>
              <a:off x="11700735" y="5978094"/>
              <a:ext cx="425639" cy="425661"/>
            </a:xfrm>
            <a:prstGeom prst="rect">
              <a:avLst/>
            </a:prstGeom>
          </p:spPr>
        </p:pic>
        <p:pic>
          <p:nvPicPr>
            <p:cNvPr id="3504" name="Picture" descr="Picture"/>
            <p:cNvPicPr>
              <a:picLocks noChangeAspect="1"/>
            </p:cNvPicPr>
            <p:nvPr/>
          </p:nvPicPr>
          <p:blipFill>
            <a:blip r:embed="rId5" cstate="print">
              <a:alphaModFix/>
            </a:blip>
            <a:stretch>
              <a:fillRect/>
            </a:stretch>
          </p:blipFill>
          <p:spPr>
            <a:xfrm>
              <a:off x="12469300" y="5978094"/>
              <a:ext cx="425639" cy="425661"/>
            </a:xfrm>
            <a:prstGeom prst="rect">
              <a:avLst/>
            </a:prstGeom>
          </p:spPr>
        </p:pic>
      </p:grpSp>
      <p:sp>
        <p:nvSpPr>
          <p:cNvPr id="7125" name="文本"/>
          <p:cNvSpPr>
            <a:spLocks noGrp="1"/>
          </p:cNvSpPr>
          <p:nvPr>
            <p:ph type="ctrTitle" idx="4294967295"/>
          </p:nvPr>
        </p:nvSpPr>
        <p:spPr>
          <a:xfrm>
            <a:off x="479661" y="685579"/>
            <a:ext cx="3533046" cy="321720"/>
          </a:xfrm>
          <a:prstGeom prst="rect">
            <a:avLst/>
          </a:prstGeom>
        </p:spPr>
        <p:txBody>
          <a:bodyPr vert="horz" lIns="0" tIns="0" rIns="0" bIns="0" rtlCol="0" anchor="ctr">
            <a:noAutofit/>
          </a:bodyPr>
          <a:lstStyle/>
          <a:p>
            <a:pPr>
              <a:lnSpc>
                <a:spcPts val="1720"/>
              </a:lnSpc>
            </a:pPr>
            <a:r>
              <a:rPr kumimoji="1" lang="en-US" altLang="zh-CN" sz="2400" dirty="0">
                <a:solidFill>
                  <a:srgbClr val="C00000"/>
                </a:solidFill>
                <a:latin typeface="Ink Free" panose="03080402000500000000" pitchFamily="66" charset="0"/>
              </a:rPr>
              <a:t>Step1 </a:t>
            </a:r>
            <a:r>
              <a:rPr kumimoji="1" lang="zh-CN" altLang="en-US" sz="2400" dirty="0">
                <a:solidFill>
                  <a:srgbClr val="C00000"/>
                </a:solidFill>
                <a:latin typeface="Ink Free" panose="03080402000500000000" pitchFamily="66" charset="0"/>
              </a:rPr>
              <a:t>：</a:t>
            </a:r>
            <a:r>
              <a:rPr kumimoji="1" lang="en-US" altLang="zh-CN" sz="2400" dirty="0">
                <a:solidFill>
                  <a:srgbClr val="C00000"/>
                </a:solidFill>
                <a:latin typeface="Ink Free" panose="03080402000500000000" pitchFamily="66" charset="0"/>
              </a:rPr>
              <a:t>get the </a:t>
            </a:r>
            <a:r>
              <a:rPr kumimoji="1" lang="en-US" altLang="zh-CN" sz="2400" dirty="0" err="1">
                <a:solidFill>
                  <a:srgbClr val="C00000"/>
                </a:solidFill>
                <a:latin typeface="Ink Free" panose="03080402000500000000" pitchFamily="66" charset="0"/>
              </a:rPr>
              <a:t>wifi</a:t>
            </a:r>
            <a:r>
              <a:rPr kumimoji="1" lang="en-US" altLang="zh-CN" sz="2400" dirty="0">
                <a:solidFill>
                  <a:srgbClr val="C00000"/>
                </a:solidFill>
                <a:latin typeface="Ink Free" panose="03080402000500000000" pitchFamily="66" charset="0"/>
              </a:rPr>
              <a:t> list</a:t>
            </a:r>
            <a:endParaRPr kumimoji="1" lang="zh-CN" altLang="en-US" sz="2400" b="1" dirty="0">
              <a:solidFill>
                <a:srgbClr val="C00000"/>
              </a:solidFill>
              <a:latin typeface="Ink Free" panose="03080402000500000000" pitchFamily="66" charset="0"/>
            </a:endParaRPr>
          </a:p>
        </p:txBody>
      </p:sp>
      <p:pic>
        <p:nvPicPr>
          <p:cNvPr id="1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31" y="151474"/>
            <a:ext cx="9318461" cy="451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组合 5">
            <a:extLst>
              <a:ext uri="{FF2B5EF4-FFF2-40B4-BE49-F238E27FC236}">
                <a16:creationId xmlns:a16="http://schemas.microsoft.com/office/drawing/2014/main" xmlns="" id="{3232D1F6-28A5-4AF5-B302-3DFF8FCEA544}"/>
              </a:ext>
            </a:extLst>
          </p:cNvPr>
          <p:cNvGrpSpPr/>
          <p:nvPr/>
        </p:nvGrpSpPr>
        <p:grpSpPr>
          <a:xfrm>
            <a:off x="6076870" y="2575247"/>
            <a:ext cx="2818036" cy="2776740"/>
            <a:chOff x="12362648" y="7676108"/>
            <a:chExt cx="5306336" cy="3592353"/>
          </a:xfrm>
        </p:grpSpPr>
        <p:pic>
          <p:nvPicPr>
            <p:cNvPr id="5509" name="Picture" descr="Picture"/>
            <p:cNvPicPr>
              <a:picLocks noChangeAspect="1"/>
            </p:cNvPicPr>
            <p:nvPr/>
          </p:nvPicPr>
          <p:blipFill>
            <a:blip r:embed="rId7" cstate="print">
              <a:alphaModFix/>
            </a:blip>
            <a:stretch>
              <a:fillRect/>
            </a:stretch>
          </p:blipFill>
          <p:spPr>
            <a:xfrm>
              <a:off x="12362648" y="7676108"/>
              <a:ext cx="683496" cy="710463"/>
            </a:xfrm>
            <a:prstGeom prst="rect">
              <a:avLst/>
            </a:prstGeom>
          </p:spPr>
        </p:pic>
        <p:sp>
          <p:nvSpPr>
            <p:cNvPr id="2" name="矩形 1"/>
            <p:cNvSpPr/>
            <p:nvPr/>
          </p:nvSpPr>
          <p:spPr>
            <a:xfrm>
              <a:off x="12912522" y="7853571"/>
              <a:ext cx="4756462" cy="3414890"/>
            </a:xfrm>
            <a:prstGeom prst="rect">
              <a:avLst/>
            </a:prstGeom>
          </p:spPr>
          <p:txBody>
            <a:bodyPr wrap="square">
              <a:spAutoFit/>
            </a:bodyPr>
            <a:lstStyle/>
            <a:p>
              <a:pPr indent="171416">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WebRTC</a:t>
              </a:r>
              <a:r>
                <a:rPr lang="zh-CN" altLang="en-US" sz="1400" dirty="0">
                  <a:solidFill>
                    <a:schemeClr val="bg1"/>
                  </a:solidFill>
                  <a:latin typeface="微软雅黑" panose="020B0503020204020204" pitchFamily="34" charset="-122"/>
                  <a:ea typeface="微软雅黑" panose="020B0503020204020204" pitchFamily="34" charset="-122"/>
                </a:rPr>
                <a:t>由语音引擎、视频引擎和网络传输三大模块构成，其中语音引擎是</a:t>
              </a:r>
              <a:r>
                <a:rPr lang="en-US" altLang="zh-CN" sz="1400" dirty="0">
                  <a:solidFill>
                    <a:schemeClr val="bg1"/>
                  </a:solidFill>
                  <a:latin typeface="微软雅黑" panose="020B0503020204020204" pitchFamily="34" charset="-122"/>
                  <a:ea typeface="微软雅黑" panose="020B0503020204020204" pitchFamily="34" charset="-122"/>
                </a:rPr>
                <a:t>WebRTC</a:t>
              </a:r>
              <a:r>
                <a:rPr lang="zh-CN" altLang="en-US" sz="1400" dirty="0">
                  <a:solidFill>
                    <a:schemeClr val="bg1"/>
                  </a:solidFill>
                  <a:latin typeface="微软雅黑" panose="020B0503020204020204" pitchFamily="34" charset="-122"/>
                  <a:ea typeface="微软雅黑" panose="020B0503020204020204" pitchFamily="34" charset="-122"/>
                </a:rPr>
                <a:t>最具价值的技术之一。</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71416">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WebRTC</a:t>
              </a:r>
              <a:r>
                <a:rPr lang="zh-CN" altLang="en-US" sz="1400" dirty="0">
                  <a:solidFill>
                    <a:schemeClr val="bg1"/>
                  </a:solidFill>
                  <a:latin typeface="微软雅黑" panose="020B0503020204020204" pitchFamily="34" charset="-122"/>
                  <a:ea typeface="微软雅黑" panose="020B0503020204020204" pitchFamily="34" charset="-122"/>
                </a:rPr>
                <a:t>语音引擎由一系列音频和网络处理模块组成，包括从音频采集到网络传输等流程的完整解决方案。</a:t>
              </a:r>
              <a:endParaRPr lang="en-US" altLang="zh-CN" sz="1400" dirty="0">
                <a:solidFill>
                  <a:schemeClr val="bg1"/>
                </a:solidFill>
                <a:latin typeface="微软雅黑" panose="020B0503020204020204" pitchFamily="34" charset="-122"/>
                <a:ea typeface="微软雅黑" panose="020B0503020204020204" pitchFamily="34" charset="-122"/>
              </a:endParaRPr>
            </a:p>
          </p:txBody>
        </p:sp>
      </p:grpSp>
      <p:sp>
        <p:nvSpPr>
          <p:cNvPr id="925" name="文本"/>
          <p:cNvSpPr>
            <a:spLocks noGrp="1"/>
          </p:cNvSpPr>
          <p:nvPr>
            <p:ph type="ctrTitle" idx="4294967295"/>
          </p:nvPr>
        </p:nvSpPr>
        <p:spPr>
          <a:xfrm>
            <a:off x="288020" y="83461"/>
            <a:ext cx="3454222" cy="587678"/>
          </a:xfrm>
          <a:prstGeom prst="rect">
            <a:avLst/>
          </a:prstGeom>
        </p:spPr>
        <p:txBody>
          <a:bodyPr vert="horz" lIns="0" tIns="0" rIns="0" bIns="0" rtlCol="0" anchor="ctr">
            <a:noAutofit/>
          </a:bodyPr>
          <a:lstStyle/>
          <a:p>
            <a:pPr>
              <a:lnSpc>
                <a:spcPts val="2885"/>
              </a:lnSpc>
            </a:pPr>
            <a:r>
              <a:rPr kumimoji="1" lang="en-US" altLang="zh-CN" sz="2400" dirty="0">
                <a:solidFill>
                  <a:schemeClr val="bg1"/>
                </a:solidFill>
                <a:latin typeface="微软雅黑" panose="020B0503020204020204" pitchFamily="34" charset="-122"/>
                <a:ea typeface="微软雅黑" panose="020B0503020204020204" pitchFamily="34" charset="-122"/>
              </a:rPr>
              <a:t>Step 1</a:t>
            </a:r>
            <a:r>
              <a:rPr kumimoji="1" lang="zh-CN" altLang="en-US" sz="2400" dirty="0">
                <a:solidFill>
                  <a:schemeClr val="bg1"/>
                </a:solidFill>
                <a:latin typeface="微软雅黑" panose="020B0503020204020204" pitchFamily="34" charset="-122"/>
                <a:ea typeface="微软雅黑" panose="020B0503020204020204" pitchFamily="34" charset="-122"/>
              </a:rPr>
              <a:t>：获取</a:t>
            </a:r>
            <a:r>
              <a:rPr kumimoji="1" lang="en-US" altLang="zh-CN" sz="2400" dirty="0" err="1">
                <a:solidFill>
                  <a:schemeClr val="bg1"/>
                </a:solidFill>
                <a:latin typeface="微软雅黑" panose="020B0503020204020204" pitchFamily="34" charset="-122"/>
                <a:ea typeface="微软雅黑" panose="020B0503020204020204" pitchFamily="34" charset="-122"/>
              </a:rPr>
              <a:t>wifi</a:t>
            </a:r>
            <a:r>
              <a:rPr kumimoji="1" lang="zh-CN" altLang="en-US" sz="2400" dirty="0">
                <a:solidFill>
                  <a:schemeClr val="bg1"/>
                </a:solidFill>
                <a:latin typeface="微软雅黑" panose="020B0503020204020204" pitchFamily="34" charset="-122"/>
                <a:ea typeface="微软雅黑" panose="020B0503020204020204" pitchFamily="34" charset="-122"/>
              </a:rPr>
              <a:t>列表</a:t>
            </a:r>
            <a:endParaRPr kumimoji="1"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xmlns="" id="{78FDB079-827D-49D3-8F13-D51774E70E00}"/>
              </a:ext>
            </a:extLst>
          </p:cNvPr>
          <p:cNvSpPr/>
          <p:nvPr/>
        </p:nvSpPr>
        <p:spPr>
          <a:xfrm>
            <a:off x="434914" y="1207338"/>
            <a:ext cx="4955709" cy="460704"/>
          </a:xfrm>
          <a:prstGeom prst="rect">
            <a:avLst/>
          </a:prstGeom>
        </p:spPr>
        <p:txBody>
          <a:bodyPr wrap="square">
            <a:spAutoFit/>
          </a:bodyPr>
          <a:lstStyle/>
          <a:p>
            <a:pPr marL="228554" indent="-228554">
              <a:lnSpc>
                <a:spcPct val="150000"/>
              </a:lnSpc>
              <a:buFont typeface="Wingdings" panose="05000000000000000000" pitchFamily="2" charset="2"/>
              <a:buChar char="l"/>
            </a:pPr>
            <a:r>
              <a:rPr lang="en-US" altLang="zh-CN" dirty="0">
                <a:latin typeface="微软雅黑 Light" panose="020B0502040204020203" pitchFamily="34" charset="-122"/>
                <a:ea typeface="微软雅黑 Light" panose="020B0502040204020203" pitchFamily="34" charset="-122"/>
              </a:rPr>
              <a:t>C</a:t>
            </a:r>
            <a:r>
              <a:rPr lang="zh-CN" altLang="en-US" dirty="0">
                <a:latin typeface="微软雅黑 Light" panose="020B0502040204020203" pitchFamily="34" charset="-122"/>
                <a:ea typeface="微软雅黑 Light" panose="020B0502040204020203" pitchFamily="34" charset="-122"/>
              </a:rPr>
              <a:t>语言：通过调用系统命令</a:t>
            </a:r>
            <a:endParaRPr lang="en-US" altLang="zh-CN" dirty="0">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xmlns="" id="{770C923D-63E2-4CF4-93A9-A7F59C411781}"/>
              </a:ext>
            </a:extLst>
          </p:cNvPr>
          <p:cNvPicPr>
            <a:picLocks noChangeAspect="1"/>
          </p:cNvPicPr>
          <p:nvPr/>
        </p:nvPicPr>
        <p:blipFill>
          <a:blip r:embed="rId8"/>
          <a:stretch>
            <a:fillRect/>
          </a:stretch>
        </p:blipFill>
        <p:spPr>
          <a:xfrm>
            <a:off x="790623" y="1718749"/>
            <a:ext cx="4600000" cy="1933333"/>
          </a:xfrm>
          <a:prstGeom prst="rect">
            <a:avLst/>
          </a:prstGeom>
        </p:spPr>
      </p:pic>
      <p:sp>
        <p:nvSpPr>
          <p:cNvPr id="17" name="矩形 16">
            <a:extLst>
              <a:ext uri="{FF2B5EF4-FFF2-40B4-BE49-F238E27FC236}">
                <a16:creationId xmlns:a16="http://schemas.microsoft.com/office/drawing/2014/main" xmlns="" id="{B159D3C1-1D08-4BCE-B1E9-DEC6EAF28125}"/>
              </a:ext>
            </a:extLst>
          </p:cNvPr>
          <p:cNvSpPr/>
          <p:nvPr/>
        </p:nvSpPr>
        <p:spPr>
          <a:xfrm>
            <a:off x="479661" y="3801851"/>
            <a:ext cx="5503889" cy="460704"/>
          </a:xfrm>
          <a:prstGeom prst="rect">
            <a:avLst/>
          </a:prstGeom>
        </p:spPr>
        <p:txBody>
          <a:bodyPr wrap="square">
            <a:spAutoFit/>
          </a:bodyPr>
          <a:lstStyle/>
          <a:p>
            <a:pPr marL="228554" indent="-228554">
              <a:lnSpc>
                <a:spcPct val="150000"/>
              </a:lnSpc>
              <a:buFont typeface="Wingdings" panose="05000000000000000000" pitchFamily="2" charset="2"/>
              <a:buChar char="l"/>
            </a:pPr>
            <a:r>
              <a:rPr lang="en-US" altLang="zh-CN" dirty="0">
                <a:latin typeface="微软雅黑 Light" panose="020B0502040204020203" pitchFamily="34" charset="-122"/>
                <a:ea typeface="微软雅黑 Light" panose="020B0502040204020203" pitchFamily="34" charset="-122"/>
              </a:rPr>
              <a:t>Python</a:t>
            </a:r>
            <a:r>
              <a:rPr lang="zh-CN" altLang="en-US" dirty="0">
                <a:latin typeface="微软雅黑 Light" panose="020B0502040204020203" pitchFamily="34" charset="-122"/>
                <a:ea typeface="微软雅黑 Light" panose="020B0502040204020203" pitchFamily="34" charset="-122"/>
              </a:rPr>
              <a:t>：使用</a:t>
            </a:r>
            <a:r>
              <a:rPr lang="en-US" altLang="zh-CN" dirty="0" err="1">
                <a:latin typeface="微软雅黑 Light" panose="020B0502040204020203" pitchFamily="34" charset="-122"/>
                <a:ea typeface="微软雅黑 Light" panose="020B0502040204020203" pitchFamily="34" charset="-122"/>
              </a:rPr>
              <a:t>pywifi</a:t>
            </a:r>
            <a:r>
              <a:rPr lang="zh-CN" altLang="en-US" dirty="0">
                <a:latin typeface="微软雅黑 Light" panose="020B0502040204020203" pitchFamily="34" charset="-122"/>
                <a:ea typeface="微软雅黑 Light" panose="020B0502040204020203" pitchFamily="34" charset="-122"/>
              </a:rPr>
              <a:t>接口可以直接获取</a:t>
            </a:r>
            <a:r>
              <a:rPr lang="en-US" altLang="zh-CN" dirty="0" err="1">
                <a:latin typeface="微软雅黑 Light" panose="020B0502040204020203" pitchFamily="34" charset="-122"/>
                <a:ea typeface="微软雅黑 Light" panose="020B0502040204020203" pitchFamily="34" charset="-122"/>
              </a:rPr>
              <a:t>wifi</a:t>
            </a:r>
            <a:r>
              <a:rPr lang="zh-CN" altLang="en-US" dirty="0">
                <a:latin typeface="微软雅黑 Light" panose="020B0502040204020203" pitchFamily="34" charset="-122"/>
                <a:ea typeface="微软雅黑 Light" panose="020B0502040204020203" pitchFamily="34" charset="-122"/>
              </a:rPr>
              <a:t>信息</a:t>
            </a:r>
            <a:endParaRPr lang="en-US" altLang="zh-CN" dirty="0">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xmlns="" id="{476E6642-6E1C-4C9A-BA7C-D61A2FDEDEB3}"/>
              </a:ext>
            </a:extLst>
          </p:cNvPr>
          <p:cNvPicPr>
            <a:picLocks noChangeAspect="1"/>
          </p:cNvPicPr>
          <p:nvPr/>
        </p:nvPicPr>
        <p:blipFill>
          <a:blip r:embed="rId9"/>
          <a:stretch>
            <a:fillRect/>
          </a:stretch>
        </p:blipFill>
        <p:spPr>
          <a:xfrm>
            <a:off x="4599668" y="1961892"/>
            <a:ext cx="4295238" cy="1504762"/>
          </a:xfrm>
          <a:prstGeom prst="rect">
            <a:avLst/>
          </a:prstGeom>
        </p:spPr>
      </p:pic>
      <p:pic>
        <p:nvPicPr>
          <p:cNvPr id="7" name="图片 6">
            <a:extLst>
              <a:ext uri="{FF2B5EF4-FFF2-40B4-BE49-F238E27FC236}">
                <a16:creationId xmlns:a16="http://schemas.microsoft.com/office/drawing/2014/main" xmlns="" id="{3784E751-3959-41FA-B3EA-C602DDDBA468}"/>
              </a:ext>
            </a:extLst>
          </p:cNvPr>
          <p:cNvPicPr>
            <a:picLocks noChangeAspect="1"/>
          </p:cNvPicPr>
          <p:nvPr/>
        </p:nvPicPr>
        <p:blipFill rotWithShape="1">
          <a:blip r:embed="rId10"/>
          <a:srcRect r="15477"/>
          <a:stretch/>
        </p:blipFill>
        <p:spPr>
          <a:xfrm>
            <a:off x="790623" y="4434543"/>
            <a:ext cx="5317214" cy="1863425"/>
          </a:xfrm>
          <a:prstGeom prst="rect">
            <a:avLst/>
          </a:prstGeom>
        </p:spPr>
      </p:pic>
      <p:pic>
        <p:nvPicPr>
          <p:cNvPr id="8" name="图片 7">
            <a:extLst>
              <a:ext uri="{FF2B5EF4-FFF2-40B4-BE49-F238E27FC236}">
                <a16:creationId xmlns:a16="http://schemas.microsoft.com/office/drawing/2014/main" xmlns="" id="{81B12330-B6D9-41D3-9DB5-0B9111A69EE4}"/>
              </a:ext>
            </a:extLst>
          </p:cNvPr>
          <p:cNvPicPr>
            <a:picLocks noChangeAspect="1"/>
          </p:cNvPicPr>
          <p:nvPr/>
        </p:nvPicPr>
        <p:blipFill>
          <a:blip r:embed="rId11"/>
          <a:stretch>
            <a:fillRect/>
          </a:stretch>
        </p:blipFill>
        <p:spPr>
          <a:xfrm>
            <a:off x="5014197" y="4704395"/>
            <a:ext cx="5800000" cy="2200000"/>
          </a:xfrm>
          <a:prstGeom prst="rect">
            <a:avLst/>
          </a:prstGeom>
        </p:spPr>
      </p:pic>
    </p:spTree>
    <p:extLst>
      <p:ext uri="{BB962C8B-B14F-4D97-AF65-F5344CB8AC3E}">
        <p14:creationId xmlns:p14="http://schemas.microsoft.com/office/powerpoint/2010/main" val="112888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453957"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lang="zh-CN" altLang="en-US" sz="2000" b="1" dirty="0">
                <a:solidFill>
                  <a:prstClr val="white"/>
                </a:solidFill>
                <a:ea typeface="Alibaba PuHuiTi Regular" charset="-122"/>
              </a:rPr>
              <a:t>其他的破解办法</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sp>
        <p:nvSpPr>
          <p:cNvPr id="19" name="文本框 18">
            <a:extLst>
              <a:ext uri="{FF2B5EF4-FFF2-40B4-BE49-F238E27FC236}">
                <a16:creationId xmlns:a16="http://schemas.microsoft.com/office/drawing/2014/main" xmlns="" id="{12F2F4D8-87EA-4EE6-BE0D-28F805836343}"/>
              </a:ext>
            </a:extLst>
          </p:cNvPr>
          <p:cNvSpPr txBox="1"/>
          <p:nvPr/>
        </p:nvSpPr>
        <p:spPr>
          <a:xfrm>
            <a:off x="1079917" y="386605"/>
            <a:ext cx="5196066" cy="384694"/>
          </a:xfrm>
          <a:prstGeom prst="rect">
            <a:avLst/>
          </a:prstGeom>
          <a:noFill/>
        </p:spPr>
        <p:txBody>
          <a:bodyPr wrap="square" lIns="45697" tIns="22847" rIns="45697" bIns="22847" rtlCol="0">
            <a:spAutoFit/>
          </a:bodyPr>
          <a:lstStyle/>
          <a:p>
            <a:pPr defTabSz="1087606"/>
            <a:r>
              <a:rPr lang="en-US" altLang="zh-CN" sz="2200" b="1" dirty="0">
                <a:solidFill>
                  <a:prstClr val="black">
                    <a:lumMod val="85000"/>
                    <a:lumOff val="15000"/>
                  </a:prstClr>
                </a:solidFill>
                <a:latin typeface="微软雅黑" panose="020B0503020204020204" pitchFamily="34" charset="-122"/>
                <a:ea typeface="微软雅黑" panose="020B0503020204020204" pitchFamily="34" charset="-122"/>
              </a:rPr>
              <a:t>PIN</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rPr>
              <a:t>破解</a:t>
            </a:r>
          </a:p>
        </p:txBody>
      </p:sp>
      <p:sp>
        <p:nvSpPr>
          <p:cNvPr id="43" name="TextBox 42"/>
          <p:cNvSpPr txBox="1"/>
          <p:nvPr/>
        </p:nvSpPr>
        <p:spPr>
          <a:xfrm>
            <a:off x="3499860" y="957642"/>
            <a:ext cx="3040284" cy="923330"/>
          </a:xfrm>
          <a:prstGeom prst="rect">
            <a:avLst/>
          </a:prstGeom>
          <a:noFill/>
        </p:spPr>
        <p:txBody>
          <a:bodyPr wrap="square" rtlCol="0">
            <a:spAutoFit/>
          </a:bodyPr>
          <a:lstStyle/>
          <a:p>
            <a:pPr fontAlgn="base"/>
            <a:r>
              <a:rPr lang="zh-CN" altLang="en-US" dirty="0"/>
              <a:t>我们可以借助诸如</a:t>
            </a:r>
            <a:r>
              <a:rPr lang="en-US" altLang="zh-CN" dirty="0" err="1"/>
              <a:t>Reaver</a:t>
            </a:r>
            <a:r>
              <a:rPr lang="zh-CN" altLang="en-US" dirty="0"/>
              <a:t>、幻影</a:t>
            </a:r>
            <a:r>
              <a:rPr lang="en-US" altLang="zh-CN" dirty="0"/>
              <a:t>pin</a:t>
            </a:r>
            <a:r>
              <a:rPr lang="zh-CN" altLang="en-US" dirty="0"/>
              <a:t>等工具进行</a:t>
            </a:r>
            <a:r>
              <a:rPr lang="en-US" altLang="zh-CN" dirty="0"/>
              <a:t>pin</a:t>
            </a:r>
            <a:r>
              <a:rPr lang="zh-CN" altLang="en-US" dirty="0"/>
              <a:t>码破解</a:t>
            </a:r>
          </a:p>
        </p:txBody>
      </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1026" name="Picture 2" descr="https://gimg2.baidu.com/image_search/src=http%3A%2F%2F201902.oss-cn-hangzhou.aliyuncs.com%2Fjb%2F3242773-90e9c1e2fa3ba879e7336ef2e869a363.png&amp;refer=http%3A%2F%2F201902.oss-cn-hangzhou.aliyuncs.com&amp;app=2002&amp;size=f9999,10000&amp;q=a80&amp;n=0&amp;g=0n&amp;fmt=jpeg?sec=1623982220&amp;t=cc8cd41a4fce561d7152f1b6ffb25fca">
            <a:extLst>
              <a:ext uri="{FF2B5EF4-FFF2-40B4-BE49-F238E27FC236}">
                <a16:creationId xmlns:a16="http://schemas.microsoft.com/office/drawing/2014/main" xmlns="" id="{1194A2E1-0450-4A44-9F7A-3AFA34D7C0F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8013" y="957642"/>
            <a:ext cx="3119791" cy="551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004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800005" y="3152405"/>
            <a:ext cx="3401120" cy="492594"/>
          </a:xfrm>
        </p:spPr>
        <p:txBody>
          <a:bodyPr>
            <a:noAutofit/>
          </a:bodyPr>
          <a:lstStyle/>
          <a:p>
            <a:pPr algn="ctr">
              <a:lnSpc>
                <a:spcPts val="2885"/>
              </a:lnSpc>
            </a:pPr>
            <a:r>
              <a:rPr lang="zh-CN" altLang="en-US" sz="3000" dirty="0">
                <a:solidFill>
                  <a:srgbClr val="000000">
                    <a:alpha val="100000"/>
                  </a:srgbClr>
                </a:solidFill>
                <a:latin typeface="Alibaba PuHuiTi Regular" charset="-122"/>
                <a:ea typeface="Alibaba PuHuiTi Regular" charset="-122"/>
                <a:cs typeface="Alibaba PuHuiTi Regular" charset="-122"/>
              </a:rPr>
              <a:t>如何防范破解</a:t>
            </a:r>
          </a:p>
        </p:txBody>
      </p:sp>
      <p:cxnSp>
        <p:nvCxnSpPr>
          <p:cNvPr id="44" name="直接连接符 43">
            <a:extLst>
              <a:ext uri="{FF2B5EF4-FFF2-40B4-BE49-F238E27FC236}">
                <a16:creationId xmlns:a16="http://schemas.microsoft.com/office/drawing/2014/main" xmlns="" id="{55200430-2ECD-48E4-86E8-F9AAAD8E1D02}"/>
              </a:ext>
            </a:extLst>
          </p:cNvPr>
          <p:cNvCxnSpPr/>
          <p:nvPr/>
        </p:nvCxnSpPr>
        <p:spPr>
          <a:xfrm>
            <a:off x="2574015" y="2943041"/>
            <a:ext cx="3853100" cy="0"/>
          </a:xfrm>
          <a:prstGeom prst="line">
            <a:avLst/>
          </a:prstGeom>
          <a:ln>
            <a:solidFill>
              <a:srgbClr val="D61E42"/>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xmlns="" id="{04F69230-F3A6-4586-9371-A858F4763E9F}"/>
              </a:ext>
            </a:extLst>
          </p:cNvPr>
          <p:cNvSpPr txBox="1"/>
          <p:nvPr/>
        </p:nvSpPr>
        <p:spPr>
          <a:xfrm>
            <a:off x="4116759" y="2170931"/>
            <a:ext cx="767598" cy="667432"/>
          </a:xfrm>
          <a:prstGeom prst="rect">
            <a:avLst/>
          </a:prstGeom>
          <a:noFill/>
          <a:ln w="117475">
            <a:noFill/>
          </a:ln>
        </p:spPr>
        <p:txBody>
          <a:bodyPr wrap="none" lIns="68544" tIns="34272" rIns="68544" bIns="34272" numCol="1" rtlCol="0">
            <a:prstTxWarp prst="textPlain">
              <a:avLst/>
            </a:prstTxWarp>
            <a:spAutoFit/>
          </a:bodyPr>
          <a:lstStyle/>
          <a:p>
            <a:r>
              <a:rPr lang="en-US" altLang="zh-CN" sz="675" spc="75" dirty="0">
                <a:solidFill>
                  <a:schemeClr val="accent1">
                    <a:lumMod val="60000"/>
                    <a:lumOff val="40000"/>
                  </a:schemeClr>
                </a:solidFill>
                <a:latin typeface="Impact" panose="020B0806030902050204" pitchFamily="34" charset="0"/>
                <a:cs typeface="Arial" panose="020B0604020202020204" pitchFamily="34" charset="0"/>
              </a:rPr>
              <a:t>05</a:t>
            </a:r>
            <a:endParaRPr lang="zh-CN" altLang="en-US" sz="675" spc="75" dirty="0">
              <a:solidFill>
                <a:schemeClr val="accent1">
                  <a:lumMod val="60000"/>
                  <a:lumOff val="40000"/>
                </a:schemeClr>
              </a:solidFill>
              <a:latin typeface="Impact" panose="020B0806030902050204" pitchFamily="34" charset="0"/>
              <a:cs typeface="Arial" panose="020B0604020202020204" pitchFamily="34" charset="0"/>
            </a:endParaRPr>
          </a:p>
        </p:txBody>
      </p:sp>
      <p:sp>
        <p:nvSpPr>
          <p:cNvPr id="6" name="文本"/>
          <p:cNvSpPr txBox="1">
            <a:spLocks/>
          </p:cNvSpPr>
          <p:nvPr/>
        </p:nvSpPr>
        <p:spPr>
          <a:xfrm>
            <a:off x="3225521" y="3647988"/>
            <a:ext cx="2692959" cy="261812"/>
          </a:xfrm>
          <a:prstGeom prst="rect">
            <a:avLst/>
          </a:prstGeom>
        </p:spPr>
        <p:txBody>
          <a:bodyPr vert="horz" lIns="0" tIns="0" rIns="0" bIns="0" rtlCol="0" anchor="ctr">
            <a:noAutofit/>
          </a:bodyPr>
          <a:lstStyle>
            <a:lvl1pPr algn="ctr" defTabSz="2176299" rtl="0" eaLnBrk="1" latinLnBrk="0" hangingPunct="1">
              <a:spcBef>
                <a:spcPct val="0"/>
              </a:spcBef>
              <a:buNone/>
              <a:defRPr sz="10400" kern="1200">
                <a:solidFill>
                  <a:schemeClr val="tx1"/>
                </a:solidFill>
                <a:latin typeface="+mj-lt"/>
                <a:ea typeface="+mj-ea"/>
                <a:cs typeface="+mj-cs"/>
              </a:defRPr>
            </a:lvl1pPr>
          </a:lstStyle>
          <a:p>
            <a:pPr defTabSz="815929">
              <a:lnSpc>
                <a:spcPts val="1720"/>
              </a:lnSpc>
              <a:defRPr/>
            </a:pPr>
            <a:r>
              <a:rPr lang="en-US" altLang="zh-CN" sz="1500" dirty="0">
                <a:solidFill>
                  <a:srgbClr val="000000">
                    <a:alpha val="100000"/>
                  </a:srgbClr>
                </a:solidFill>
                <a:latin typeface="Noto Sans S Chinese DemiLight" charset="-122"/>
                <a:ea typeface="Noto Sans S Chinese DemiLight" charset="-122"/>
                <a:cs typeface="Noto Sans S Chinese DemiLight" charset="-122"/>
              </a:rPr>
              <a:t>How to prevent</a:t>
            </a:r>
            <a:endParaRPr kumimoji="1" lang="zh-CN" altLang="en-US" sz="1500" dirty="0">
              <a:solidFill>
                <a:srgbClr val="000000"/>
              </a:solidFill>
              <a:latin typeface="Calibri"/>
              <a:ea typeface="宋体"/>
            </a:endParaRPr>
          </a:p>
        </p:txBody>
      </p:sp>
    </p:spTree>
    <p:extLst>
      <p:ext uri="{BB962C8B-B14F-4D97-AF65-F5344CB8AC3E}">
        <p14:creationId xmlns:p14="http://schemas.microsoft.com/office/powerpoint/2010/main" val="617285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585850"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如何防范破解</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sp>
        <p:nvSpPr>
          <p:cNvPr id="19" name="文本框 18">
            <a:extLst>
              <a:ext uri="{FF2B5EF4-FFF2-40B4-BE49-F238E27FC236}">
                <a16:creationId xmlns:a16="http://schemas.microsoft.com/office/drawing/2014/main" xmlns="" id="{12F2F4D8-87EA-4EE6-BE0D-28F805836343}"/>
              </a:ext>
            </a:extLst>
          </p:cNvPr>
          <p:cNvSpPr txBox="1"/>
          <p:nvPr/>
        </p:nvSpPr>
        <p:spPr>
          <a:xfrm>
            <a:off x="1079917" y="386605"/>
            <a:ext cx="5196066" cy="384694"/>
          </a:xfrm>
          <a:prstGeom prst="rect">
            <a:avLst/>
          </a:prstGeom>
          <a:noFill/>
        </p:spPr>
        <p:txBody>
          <a:bodyPr wrap="square" lIns="45697" tIns="22847" rIns="45697" bIns="22847" rtlCol="0">
            <a:spAutoFit/>
          </a:bodyPr>
          <a:lstStyle/>
          <a:p>
            <a:pPr defTabSz="1087606"/>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rPr>
              <a:t>被蹭网存在的隐患</a:t>
            </a:r>
          </a:p>
        </p:txBody>
      </p:sp>
      <p:sp>
        <p:nvSpPr>
          <p:cNvPr id="43" name="TextBox 42"/>
          <p:cNvSpPr txBox="1"/>
          <p:nvPr/>
        </p:nvSpPr>
        <p:spPr>
          <a:xfrm>
            <a:off x="131893" y="1120413"/>
            <a:ext cx="6540144" cy="3693319"/>
          </a:xfrm>
          <a:prstGeom prst="rect">
            <a:avLst/>
          </a:prstGeom>
          <a:noFill/>
        </p:spPr>
        <p:txBody>
          <a:bodyPr wrap="square" rtlCol="0">
            <a:spAutoFit/>
          </a:bodyPr>
          <a:lstStyle/>
          <a:p>
            <a:pPr fontAlgn="base"/>
            <a:r>
              <a:rPr lang="en-US" altLang="zh-CN" dirty="0"/>
              <a:t>	1.	</a:t>
            </a:r>
            <a:r>
              <a:rPr lang="zh-CN" altLang="en-US" dirty="0"/>
              <a:t>家里</a:t>
            </a:r>
            <a:r>
              <a:rPr lang="en-US" altLang="zh-CN" dirty="0" err="1"/>
              <a:t>WiFi</a:t>
            </a:r>
            <a:r>
              <a:rPr lang="zh-CN" altLang="en-US" dirty="0"/>
              <a:t>被蹭，最直接的结果就是导致网络速度变慢，影响用户的正常上网体验；</a:t>
            </a:r>
            <a:endParaRPr lang="en-US" altLang="zh-CN" dirty="0"/>
          </a:p>
          <a:p>
            <a:pPr fontAlgn="base"/>
            <a:r>
              <a:rPr lang="en-US" altLang="zh-CN" dirty="0"/>
              <a:t>	2.	</a:t>
            </a:r>
            <a:r>
              <a:rPr lang="zh-CN" altLang="en-US" dirty="0"/>
              <a:t>如果蹭网者手机或者电脑上装有</a:t>
            </a:r>
            <a:r>
              <a:rPr lang="en-US" altLang="zh-CN" dirty="0" err="1"/>
              <a:t>wifi</a:t>
            </a:r>
            <a:r>
              <a:rPr lang="zh-CN" altLang="en-US" dirty="0"/>
              <a:t>共享功能的软件，那么你的</a:t>
            </a:r>
            <a:r>
              <a:rPr lang="en-US" altLang="zh-CN" dirty="0" err="1"/>
              <a:t>wifi</a:t>
            </a:r>
            <a:r>
              <a:rPr lang="zh-CN" altLang="en-US" dirty="0"/>
              <a:t>密码就会被分享到网络上，这时你的</a:t>
            </a:r>
            <a:r>
              <a:rPr lang="en-US" altLang="zh-CN" dirty="0" err="1"/>
              <a:t>wifi</a:t>
            </a:r>
            <a:r>
              <a:rPr lang="zh-CN" altLang="en-US" dirty="0"/>
              <a:t>密码形同虚设，大家都可以随意连接。</a:t>
            </a:r>
            <a:endParaRPr lang="en-US" altLang="zh-CN" dirty="0"/>
          </a:p>
          <a:p>
            <a:pPr fontAlgn="base"/>
            <a:r>
              <a:rPr lang="en-US" altLang="zh-CN" dirty="0"/>
              <a:t>	3.	</a:t>
            </a:r>
            <a:r>
              <a:rPr lang="zh-CN" altLang="en-US" dirty="0"/>
              <a:t>蹭网者可以截取用户上网设备发送和接收的数据，很可能导致用户设备中的个人隐私泄露；</a:t>
            </a:r>
            <a:endParaRPr lang="en-US" altLang="zh-CN" dirty="0"/>
          </a:p>
          <a:p>
            <a:pPr fontAlgn="base"/>
            <a:r>
              <a:rPr lang="en-US" altLang="zh-CN" dirty="0"/>
              <a:t>	4.	</a:t>
            </a:r>
            <a:r>
              <a:rPr lang="zh-CN" altLang="en-US" dirty="0"/>
              <a:t>一些不法分子很可能通过劫持内网盗取用户的网银、支付账号等信息，用户的财产安全也会受到威胁。</a:t>
            </a:r>
            <a:endParaRPr lang="en-US" altLang="zh-CN" dirty="0"/>
          </a:p>
          <a:p>
            <a:pPr fontAlgn="base"/>
            <a:r>
              <a:rPr lang="en-US" altLang="zh-CN" dirty="0"/>
              <a:t>	5.	……</a:t>
            </a:r>
          </a:p>
          <a:p>
            <a:pPr fontAlgn="base"/>
            <a:r>
              <a:rPr lang="en-US" altLang="zh-CN" dirty="0"/>
              <a:t>	</a:t>
            </a:r>
          </a:p>
          <a:p>
            <a:pPr fontAlgn="base"/>
            <a:r>
              <a:rPr lang="en-US" altLang="zh-CN" dirty="0"/>
              <a:t>	</a:t>
            </a:r>
            <a:r>
              <a:rPr lang="zh-CN" altLang="en-US" dirty="0"/>
              <a:t>总而言之，被蹭网总归是个人的财产和隐私等合法权益收到了侵犯，那么我们该如何防范呢？</a:t>
            </a:r>
          </a:p>
        </p:txBody>
      </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spTree>
    <p:extLst>
      <p:ext uri="{BB962C8B-B14F-4D97-AF65-F5344CB8AC3E}">
        <p14:creationId xmlns:p14="http://schemas.microsoft.com/office/powerpoint/2010/main" val="1189793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3"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4"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5"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6"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7"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8"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9"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585850"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如何防范破解</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sp>
        <p:nvSpPr>
          <p:cNvPr id="19" name="文本框 18">
            <a:extLst>
              <a:ext uri="{FF2B5EF4-FFF2-40B4-BE49-F238E27FC236}">
                <a16:creationId xmlns:a16="http://schemas.microsoft.com/office/drawing/2014/main" xmlns="" id="{12F2F4D8-87EA-4EE6-BE0D-28F805836343}"/>
              </a:ext>
            </a:extLst>
          </p:cNvPr>
          <p:cNvSpPr txBox="1"/>
          <p:nvPr/>
        </p:nvSpPr>
        <p:spPr>
          <a:xfrm>
            <a:off x="1079917" y="386605"/>
            <a:ext cx="5196066" cy="384694"/>
          </a:xfrm>
          <a:prstGeom prst="rect">
            <a:avLst/>
          </a:prstGeom>
          <a:noFill/>
        </p:spPr>
        <p:txBody>
          <a:bodyPr wrap="square" lIns="45697" tIns="22847" rIns="45697" bIns="22847" rtlCol="0">
            <a:spAutoFit/>
          </a:bodyPr>
          <a:lstStyle/>
          <a:p>
            <a:pPr defTabSz="1087606"/>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rPr>
              <a:t>被蹭网存在的隐患</a:t>
            </a:r>
          </a:p>
        </p:txBody>
      </p:sp>
      <p:sp>
        <p:nvSpPr>
          <p:cNvPr id="43" name="TextBox 42"/>
          <p:cNvSpPr txBox="1"/>
          <p:nvPr/>
        </p:nvSpPr>
        <p:spPr>
          <a:xfrm>
            <a:off x="131893" y="1120413"/>
            <a:ext cx="6540144" cy="1569660"/>
          </a:xfrm>
          <a:prstGeom prst="rect">
            <a:avLst/>
          </a:prstGeom>
          <a:noFill/>
        </p:spPr>
        <p:txBody>
          <a:bodyPr wrap="square" rtlCol="0">
            <a:spAutoFit/>
          </a:bodyPr>
          <a:lstStyle/>
          <a:p>
            <a:r>
              <a:rPr lang="en-US" altLang="zh-CN" sz="1600" dirty="0"/>
              <a:t>	ARP</a:t>
            </a:r>
            <a:r>
              <a:rPr lang="zh-CN" altLang="en-US" sz="1600" dirty="0"/>
              <a:t>欺骗是通过冒充网关或其他主机使得到达网关或主机的流量通过攻击手段进行转发。从而控制流量或得到机密信息。</a:t>
            </a:r>
            <a:r>
              <a:rPr lang="en-US" altLang="zh-CN" sz="1600" dirty="0"/>
              <a:t>ARP</a:t>
            </a:r>
            <a:r>
              <a:rPr lang="zh-CN" altLang="en-US" sz="1600" dirty="0"/>
              <a:t>欺骗不是真正使网络无法正常通信，而是</a:t>
            </a:r>
            <a:r>
              <a:rPr lang="en-US" altLang="zh-CN" sz="1600" dirty="0"/>
              <a:t>ARP</a:t>
            </a:r>
            <a:r>
              <a:rPr lang="zh-CN" altLang="en-US" sz="1600" dirty="0"/>
              <a:t>欺骗发送虚假信息给局域网中其他的主机，这些信息中包含网关的</a:t>
            </a:r>
            <a:r>
              <a:rPr lang="en-US" altLang="zh-CN" sz="1600" dirty="0"/>
              <a:t>IP</a:t>
            </a:r>
            <a:r>
              <a:rPr lang="zh-CN" altLang="en-US" sz="1600" dirty="0"/>
              <a:t>地址和主机的</a:t>
            </a:r>
            <a:r>
              <a:rPr lang="en-US" altLang="zh-CN" sz="1600" dirty="0"/>
              <a:t>MAC</a:t>
            </a:r>
            <a:r>
              <a:rPr lang="zh-CN" altLang="en-US" sz="1600" dirty="0"/>
              <a:t>地址；并且也发送了</a:t>
            </a:r>
            <a:r>
              <a:rPr lang="en-US" altLang="zh-CN" sz="1600" dirty="0"/>
              <a:t>ARP</a:t>
            </a:r>
            <a:r>
              <a:rPr lang="zh-CN" altLang="en-US" sz="1600" dirty="0"/>
              <a:t>应答给网关，当局域网中主机和网关收到</a:t>
            </a:r>
            <a:r>
              <a:rPr lang="en-US" altLang="zh-CN" sz="1600" dirty="0"/>
              <a:t>ARP</a:t>
            </a:r>
            <a:r>
              <a:rPr lang="zh-CN" altLang="en-US" sz="1600" dirty="0"/>
              <a:t>应答更新</a:t>
            </a:r>
            <a:r>
              <a:rPr lang="en-US" altLang="zh-CN" sz="1600" dirty="0"/>
              <a:t>ARP</a:t>
            </a:r>
            <a:r>
              <a:rPr lang="zh-CN" altLang="en-US" sz="1600" dirty="0"/>
              <a:t>表后，主机和网关之间的流量就需要通过攻击主机进行转发。</a:t>
            </a:r>
          </a:p>
        </p:txBody>
      </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10"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1"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2" cstate="print">
            <a:alphaModFix/>
          </a:blip>
          <a:stretch>
            <a:fillRect/>
          </a:stretch>
        </p:blipFill>
        <p:spPr>
          <a:xfrm>
            <a:off x="6420057" y="6165304"/>
            <a:ext cx="240175" cy="283735"/>
          </a:xfrm>
          <a:prstGeom prst="rect">
            <a:avLst/>
          </a:prstGeom>
        </p:spPr>
      </p:pic>
      <p:pic>
        <p:nvPicPr>
          <p:cNvPr id="2" name="图片 1">
            <a:extLst>
              <a:ext uri="{FF2B5EF4-FFF2-40B4-BE49-F238E27FC236}">
                <a16:creationId xmlns:a16="http://schemas.microsoft.com/office/drawing/2014/main" xmlns="" id="{2D63BB01-DA68-4F49-824A-C9993AE9F861}"/>
              </a:ext>
            </a:extLst>
          </p:cNvPr>
          <p:cNvPicPr>
            <a:picLocks noChangeAspect="1"/>
          </p:cNvPicPr>
          <p:nvPr/>
        </p:nvPicPr>
        <p:blipFill>
          <a:blip r:embed="rId13"/>
          <a:stretch>
            <a:fillRect/>
          </a:stretch>
        </p:blipFill>
        <p:spPr>
          <a:xfrm>
            <a:off x="131893" y="2639200"/>
            <a:ext cx="4673106" cy="3853593"/>
          </a:xfrm>
          <a:prstGeom prst="rect">
            <a:avLst/>
          </a:prstGeom>
        </p:spPr>
      </p:pic>
    </p:spTree>
    <p:extLst>
      <p:ext uri="{BB962C8B-B14F-4D97-AF65-F5344CB8AC3E}">
        <p14:creationId xmlns:p14="http://schemas.microsoft.com/office/powerpoint/2010/main" val="8529154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585850"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如何防范破解</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sp>
        <p:nvSpPr>
          <p:cNvPr id="19" name="文本框 18">
            <a:extLst>
              <a:ext uri="{FF2B5EF4-FFF2-40B4-BE49-F238E27FC236}">
                <a16:creationId xmlns:a16="http://schemas.microsoft.com/office/drawing/2014/main" xmlns="" id="{12F2F4D8-87EA-4EE6-BE0D-28F805836343}"/>
              </a:ext>
            </a:extLst>
          </p:cNvPr>
          <p:cNvSpPr txBox="1"/>
          <p:nvPr/>
        </p:nvSpPr>
        <p:spPr>
          <a:xfrm>
            <a:off x="1079917" y="386605"/>
            <a:ext cx="5196066" cy="384694"/>
          </a:xfrm>
          <a:prstGeom prst="rect">
            <a:avLst/>
          </a:prstGeom>
          <a:noFill/>
        </p:spPr>
        <p:txBody>
          <a:bodyPr wrap="square" lIns="45697" tIns="22847" rIns="45697" bIns="22847" rtlCol="0">
            <a:spAutoFit/>
          </a:bodyPr>
          <a:lstStyle/>
          <a:p>
            <a:pPr defTabSz="1087606"/>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rPr>
              <a:t>定期修改</a:t>
            </a:r>
            <a:r>
              <a:rPr lang="en-US" altLang="zh-CN" sz="2200" b="1" dirty="0" err="1">
                <a:solidFill>
                  <a:prstClr val="black">
                    <a:lumMod val="85000"/>
                    <a:lumOff val="15000"/>
                  </a:prstClr>
                </a:solidFill>
                <a:latin typeface="微软雅黑" panose="020B0503020204020204" pitchFamily="34" charset="-122"/>
                <a:ea typeface="微软雅黑" panose="020B0503020204020204" pitchFamily="34" charset="-122"/>
              </a:rPr>
              <a:t>WiFi</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rPr>
              <a:t>密码，使用强密码</a:t>
            </a:r>
          </a:p>
        </p:txBody>
      </p:sp>
      <p:sp>
        <p:nvSpPr>
          <p:cNvPr id="43" name="TextBox 42"/>
          <p:cNvSpPr txBox="1"/>
          <p:nvPr/>
        </p:nvSpPr>
        <p:spPr>
          <a:xfrm>
            <a:off x="131893" y="1120413"/>
            <a:ext cx="6540144" cy="1477328"/>
          </a:xfrm>
          <a:prstGeom prst="rect">
            <a:avLst/>
          </a:prstGeom>
          <a:noFill/>
        </p:spPr>
        <p:txBody>
          <a:bodyPr wrap="square" rtlCol="0">
            <a:spAutoFit/>
          </a:bodyPr>
          <a:lstStyle/>
          <a:p>
            <a:r>
              <a:rPr lang="en-US" altLang="zh-CN" dirty="0"/>
              <a:t>	</a:t>
            </a:r>
            <a:r>
              <a:rPr lang="en-US" altLang="zh-CN" dirty="0" err="1"/>
              <a:t>WiFi</a:t>
            </a:r>
            <a:r>
              <a:rPr lang="zh-CN" altLang="en-US" dirty="0"/>
              <a:t>网络被蹭有可能是因为</a:t>
            </a:r>
            <a:r>
              <a:rPr lang="en-US" altLang="zh-CN" dirty="0" err="1"/>
              <a:t>WiFi</a:t>
            </a:r>
            <a:r>
              <a:rPr lang="zh-CN" altLang="en-US" dirty="0"/>
              <a:t>密码设置过于简单，也有可能是因为</a:t>
            </a:r>
            <a:r>
              <a:rPr lang="en-US" altLang="zh-CN" dirty="0" err="1"/>
              <a:t>WiFi</a:t>
            </a:r>
            <a:r>
              <a:rPr lang="zh-CN" altLang="en-US" dirty="0"/>
              <a:t>密码无意中被共享出去。所以尽量设置复杂的</a:t>
            </a:r>
            <a:r>
              <a:rPr lang="en-US" altLang="zh-CN" dirty="0" err="1"/>
              <a:t>WiFi</a:t>
            </a:r>
            <a:r>
              <a:rPr lang="zh-CN" altLang="en-US" dirty="0"/>
              <a:t>密码，增加密码的长度，采用大小写字母、数字加符号的形式。定期修改</a:t>
            </a:r>
            <a:r>
              <a:rPr lang="en-US" altLang="zh-CN" dirty="0" err="1"/>
              <a:t>WiFi</a:t>
            </a:r>
            <a:r>
              <a:rPr lang="zh-CN" altLang="en-US" dirty="0"/>
              <a:t>密码，这样既可以保证安全性，又可以减少之前因为自动连接用户过多而导致的网速减慢问题。</a:t>
            </a:r>
          </a:p>
        </p:txBody>
      </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3" name="图片 2">
            <a:extLst>
              <a:ext uri="{FF2B5EF4-FFF2-40B4-BE49-F238E27FC236}">
                <a16:creationId xmlns:a16="http://schemas.microsoft.com/office/drawing/2014/main" xmlns="" id="{12E5D5AB-05B4-4594-9D98-4474B11E57E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9130" y="2745005"/>
            <a:ext cx="4774667" cy="3581001"/>
          </a:xfrm>
          <a:prstGeom prst="rect">
            <a:avLst/>
          </a:prstGeom>
        </p:spPr>
      </p:pic>
    </p:spTree>
    <p:extLst>
      <p:ext uri="{BB962C8B-B14F-4D97-AF65-F5344CB8AC3E}">
        <p14:creationId xmlns:p14="http://schemas.microsoft.com/office/powerpoint/2010/main" val="335725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585850"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如何防范破解</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sp>
        <p:nvSpPr>
          <p:cNvPr id="19" name="文本框 18">
            <a:extLst>
              <a:ext uri="{FF2B5EF4-FFF2-40B4-BE49-F238E27FC236}">
                <a16:creationId xmlns:a16="http://schemas.microsoft.com/office/drawing/2014/main" xmlns="" id="{12F2F4D8-87EA-4EE6-BE0D-28F805836343}"/>
              </a:ext>
            </a:extLst>
          </p:cNvPr>
          <p:cNvSpPr txBox="1"/>
          <p:nvPr/>
        </p:nvSpPr>
        <p:spPr>
          <a:xfrm>
            <a:off x="1079917" y="386605"/>
            <a:ext cx="5196066" cy="384694"/>
          </a:xfrm>
          <a:prstGeom prst="rect">
            <a:avLst/>
          </a:prstGeom>
          <a:noFill/>
        </p:spPr>
        <p:txBody>
          <a:bodyPr wrap="square" lIns="45697" tIns="22847" rIns="45697" bIns="22847" rtlCol="0">
            <a:spAutoFit/>
          </a:bodyPr>
          <a:lstStyle/>
          <a:p>
            <a:pPr defTabSz="1087606"/>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rPr>
              <a:t>隐藏</a:t>
            </a:r>
            <a:r>
              <a:rPr lang="en-US" altLang="zh-CN" sz="2200" b="1" dirty="0" err="1">
                <a:solidFill>
                  <a:prstClr val="black">
                    <a:lumMod val="85000"/>
                    <a:lumOff val="15000"/>
                  </a:prstClr>
                </a:solidFill>
                <a:latin typeface="微软雅黑" panose="020B0503020204020204" pitchFamily="34" charset="-122"/>
                <a:ea typeface="微软雅黑" panose="020B0503020204020204" pitchFamily="34" charset="-122"/>
              </a:rPr>
              <a:t>WiFi</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rPr>
              <a:t>名称</a:t>
            </a:r>
            <a:r>
              <a:rPr lang="en-US" altLang="zh-CN" sz="2200" b="1" dirty="0">
                <a:solidFill>
                  <a:prstClr val="black">
                    <a:lumMod val="85000"/>
                    <a:lumOff val="15000"/>
                  </a:prstClr>
                </a:solidFill>
                <a:latin typeface="微软雅黑" panose="020B0503020204020204" pitchFamily="34" charset="-122"/>
                <a:ea typeface="微软雅黑" panose="020B0503020204020204" pitchFamily="34" charset="-122"/>
              </a:rPr>
              <a:t>	</a:t>
            </a:r>
            <a:endPar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131893" y="1120413"/>
            <a:ext cx="6540144" cy="1477328"/>
          </a:xfrm>
          <a:prstGeom prst="rect">
            <a:avLst/>
          </a:prstGeom>
          <a:noFill/>
        </p:spPr>
        <p:txBody>
          <a:bodyPr wrap="square" rtlCol="0">
            <a:spAutoFit/>
          </a:bodyPr>
          <a:lstStyle/>
          <a:p>
            <a:r>
              <a:rPr lang="en-US" altLang="zh-CN" dirty="0"/>
              <a:t>	</a:t>
            </a:r>
            <a:r>
              <a:rPr lang="zh-CN" altLang="en-US" dirty="0"/>
              <a:t>想要不被蹭网，可以隐藏自家的</a:t>
            </a:r>
            <a:r>
              <a:rPr lang="en-US" altLang="zh-CN" dirty="0" err="1"/>
              <a:t>WiFi</a:t>
            </a:r>
            <a:r>
              <a:rPr lang="zh-CN" altLang="en-US" dirty="0"/>
              <a:t>名称。登录路由器的管理设置后台，输入管理员账户密码。在后台管理页面找到“无线网络设置”，勾选“隐藏</a:t>
            </a:r>
            <a:r>
              <a:rPr lang="en-US" altLang="zh-CN" dirty="0" err="1"/>
              <a:t>WiFi</a:t>
            </a:r>
            <a:r>
              <a:rPr lang="en-US" altLang="zh-CN" dirty="0"/>
              <a:t>”</a:t>
            </a:r>
            <a:r>
              <a:rPr lang="zh-CN" altLang="en-US" dirty="0"/>
              <a:t>或关闭“开启</a:t>
            </a:r>
            <a:r>
              <a:rPr lang="en-US" altLang="zh-CN" dirty="0"/>
              <a:t>SSID</a:t>
            </a:r>
            <a:r>
              <a:rPr lang="zh-CN" altLang="en-US" dirty="0"/>
              <a:t>广播”，保存</a:t>
            </a:r>
            <a:r>
              <a:rPr lang="en-US" altLang="zh-CN" dirty="0" err="1"/>
              <a:t>WiFi</a:t>
            </a:r>
            <a:r>
              <a:rPr lang="zh-CN" altLang="en-US" dirty="0"/>
              <a:t>会自动重新启动连接。这样，别人就搜不到你家的</a:t>
            </a:r>
            <a:r>
              <a:rPr lang="en-US" altLang="zh-CN" dirty="0" err="1"/>
              <a:t>WiFi</a:t>
            </a:r>
            <a:r>
              <a:rPr lang="zh-CN" altLang="en-US" dirty="0"/>
              <a:t>了。如果想要使用，就得输入</a:t>
            </a:r>
            <a:r>
              <a:rPr lang="en-US" altLang="zh-CN" dirty="0" err="1"/>
              <a:t>WiFi</a:t>
            </a:r>
            <a:r>
              <a:rPr lang="zh-CN" altLang="en-US" dirty="0"/>
              <a:t>名称和密码。</a:t>
            </a:r>
          </a:p>
        </p:txBody>
      </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2" name="图片 1">
            <a:extLst>
              <a:ext uri="{FF2B5EF4-FFF2-40B4-BE49-F238E27FC236}">
                <a16:creationId xmlns:a16="http://schemas.microsoft.com/office/drawing/2014/main" xmlns="" id="{D00CD8A1-2021-413C-BC7B-0064527A4BCD}"/>
              </a:ext>
            </a:extLst>
          </p:cNvPr>
          <p:cNvPicPr>
            <a:picLocks noChangeAspect="1"/>
          </p:cNvPicPr>
          <p:nvPr/>
        </p:nvPicPr>
        <p:blipFill>
          <a:blip r:embed="rId12"/>
          <a:stretch>
            <a:fillRect/>
          </a:stretch>
        </p:blipFill>
        <p:spPr>
          <a:xfrm>
            <a:off x="802583" y="2762148"/>
            <a:ext cx="3955123" cy="3330229"/>
          </a:xfrm>
          <a:prstGeom prst="rect">
            <a:avLst/>
          </a:prstGeom>
        </p:spPr>
      </p:pic>
    </p:spTree>
    <p:extLst>
      <p:ext uri="{BB962C8B-B14F-4D97-AF65-F5344CB8AC3E}">
        <p14:creationId xmlns:p14="http://schemas.microsoft.com/office/powerpoint/2010/main" val="2563113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icture" descr="Picture"/>
          <p:cNvPicPr>
            <a:picLocks noChangeAspect="1"/>
          </p:cNvPicPr>
          <p:nvPr/>
        </p:nvPicPr>
        <p:blipFill>
          <a:blip r:embed="rId2" cstate="print">
            <a:alphaModFix/>
          </a:blip>
          <a:stretch>
            <a:fillRect/>
          </a:stretch>
        </p:blipFill>
        <p:spPr>
          <a:xfrm>
            <a:off x="7341468" y="-2076309"/>
            <a:ext cx="1802532" cy="9012587"/>
          </a:xfrm>
          <a:prstGeom prst="rect">
            <a:avLst/>
          </a:prstGeom>
        </p:spPr>
      </p:pic>
      <p:pic>
        <p:nvPicPr>
          <p:cNvPr id="931" name="Picture" descr="Picture"/>
          <p:cNvPicPr>
            <a:picLocks noChangeAspect="1"/>
          </p:cNvPicPr>
          <p:nvPr/>
        </p:nvPicPr>
        <p:blipFill>
          <a:blip r:embed="rId3" cstate="print">
            <a:alphaModFix/>
          </a:blip>
          <a:stretch>
            <a:fillRect/>
          </a:stretch>
        </p:blipFill>
        <p:spPr>
          <a:xfrm>
            <a:off x="7893860" y="1149816"/>
            <a:ext cx="164780" cy="164784"/>
          </a:xfrm>
          <a:prstGeom prst="rect">
            <a:avLst/>
          </a:prstGeom>
        </p:spPr>
      </p:pic>
      <p:pic>
        <p:nvPicPr>
          <p:cNvPr id="1396" name="Picture" descr="Picture"/>
          <p:cNvPicPr>
            <a:picLocks noChangeAspect="1"/>
          </p:cNvPicPr>
          <p:nvPr/>
        </p:nvPicPr>
        <p:blipFill>
          <a:blip r:embed="rId4" cstate="print">
            <a:alphaModFix/>
          </a:blip>
          <a:stretch>
            <a:fillRect/>
          </a:stretch>
        </p:blipFill>
        <p:spPr>
          <a:xfrm>
            <a:off x="8278108" y="1149816"/>
            <a:ext cx="164780" cy="164784"/>
          </a:xfrm>
          <a:prstGeom prst="rect">
            <a:avLst/>
          </a:prstGeom>
        </p:spPr>
      </p:pic>
      <p:pic>
        <p:nvPicPr>
          <p:cNvPr id="1862" name="Picture" descr="Picture"/>
          <p:cNvPicPr>
            <a:picLocks noChangeAspect="1"/>
          </p:cNvPicPr>
          <p:nvPr/>
        </p:nvPicPr>
        <p:blipFill>
          <a:blip r:embed="rId5" cstate="print">
            <a:alphaModFix/>
          </a:blip>
          <a:stretch>
            <a:fillRect/>
          </a:stretch>
        </p:blipFill>
        <p:spPr>
          <a:xfrm>
            <a:off x="7591637" y="6200987"/>
            <a:ext cx="241218" cy="403258"/>
          </a:xfrm>
          <a:prstGeom prst="rect">
            <a:avLst/>
          </a:prstGeom>
        </p:spPr>
      </p:pic>
      <p:pic>
        <p:nvPicPr>
          <p:cNvPr id="2329" name="Picture" descr="Picture"/>
          <p:cNvPicPr>
            <a:picLocks noChangeAspect="1"/>
          </p:cNvPicPr>
          <p:nvPr/>
        </p:nvPicPr>
        <p:blipFill>
          <a:blip r:embed="rId6" cstate="print">
            <a:alphaModFix/>
          </a:blip>
          <a:stretch>
            <a:fillRect/>
          </a:stretch>
        </p:blipFill>
        <p:spPr>
          <a:xfrm>
            <a:off x="7510170" y="1151665"/>
            <a:ext cx="162934" cy="162939"/>
          </a:xfrm>
          <a:prstGeom prst="rect">
            <a:avLst/>
          </a:prstGeom>
        </p:spPr>
      </p:pic>
      <p:pic>
        <p:nvPicPr>
          <p:cNvPr id="2795" name="Picture" descr="Picture"/>
          <p:cNvPicPr>
            <a:picLocks noChangeAspect="1"/>
          </p:cNvPicPr>
          <p:nvPr/>
        </p:nvPicPr>
        <p:blipFill>
          <a:blip r:embed="rId7" cstate="print">
            <a:alphaModFix/>
          </a:blip>
          <a:stretch>
            <a:fillRect/>
          </a:stretch>
        </p:blipFill>
        <p:spPr>
          <a:xfrm>
            <a:off x="7545264" y="1546803"/>
            <a:ext cx="1040529" cy="17143"/>
          </a:xfrm>
          <a:prstGeom prst="rect">
            <a:avLst/>
          </a:prstGeom>
        </p:spPr>
      </p:pic>
      <p:pic>
        <p:nvPicPr>
          <p:cNvPr id="3261" name="Picture" descr="Picture"/>
          <p:cNvPicPr>
            <a:picLocks noChangeAspect="1"/>
          </p:cNvPicPr>
          <p:nvPr/>
        </p:nvPicPr>
        <p:blipFill>
          <a:blip r:embed="rId8" cstate="print">
            <a:alphaModFix/>
          </a:blip>
          <a:stretch>
            <a:fillRect/>
          </a:stretch>
        </p:blipFill>
        <p:spPr>
          <a:xfrm>
            <a:off x="7544109" y="2745005"/>
            <a:ext cx="1467998" cy="17143"/>
          </a:xfrm>
          <a:prstGeom prst="rect">
            <a:avLst/>
          </a:prstGeom>
        </p:spPr>
      </p:pic>
      <p:sp>
        <p:nvSpPr>
          <p:cNvPr id="24" name="文本"/>
          <p:cNvSpPr txBox="1">
            <a:spLocks/>
          </p:cNvSpPr>
          <p:nvPr/>
        </p:nvSpPr>
        <p:spPr>
          <a:xfrm>
            <a:off x="7558150" y="1814381"/>
            <a:ext cx="1585850" cy="606507"/>
          </a:xfrm>
          <a:prstGeom prst="rect">
            <a:avLst/>
          </a:prstGeom>
        </p:spPr>
        <p:txBody>
          <a:bodyPr vert="horz" lIns="0" tIns="0" rIns="0" bIns="0" rtlCol="0" anchor="ctr">
            <a:noAutofit/>
          </a:bodyPr>
          <a:lstStyle>
            <a:lvl1pPr algn="ctr" defTabSz="2176951" rtl="0" eaLnBrk="1" latinLnBrk="0" hangingPunct="1">
              <a:spcBef>
                <a:spcPct val="0"/>
              </a:spcBef>
              <a:buNone/>
              <a:defRPr sz="10400" kern="1200">
                <a:solidFill>
                  <a:schemeClr val="tx1"/>
                </a:solidFill>
                <a:latin typeface="+mj-lt"/>
                <a:ea typeface="+mj-ea"/>
                <a:cs typeface="+mj-cs"/>
              </a:defRPr>
            </a:lvl1pPr>
          </a:lstStyle>
          <a:p>
            <a:pPr algn="l">
              <a:lnSpc>
                <a:spcPts val="2883"/>
              </a:lnSpc>
            </a:pPr>
            <a:r>
              <a:rPr kumimoji="1" lang="zh-CN" altLang="en-US" sz="2000" b="1" dirty="0">
                <a:solidFill>
                  <a:prstClr val="white"/>
                </a:solidFill>
                <a:ea typeface="Alibaba PuHuiTi Regular" charset="-122"/>
              </a:rPr>
              <a:t>如何防范破解</a:t>
            </a:r>
            <a:endParaRPr kumimoji="1" lang="zh-CN" altLang="en-US" sz="2000" b="1" dirty="0">
              <a:solidFill>
                <a:prstClr val="white"/>
              </a:solidFill>
            </a:endParaRPr>
          </a:p>
        </p:txBody>
      </p:sp>
      <p:grpSp>
        <p:nvGrpSpPr>
          <p:cNvPr id="16" name="组合 15">
            <a:extLst>
              <a:ext uri="{FF2B5EF4-FFF2-40B4-BE49-F238E27FC236}">
                <a16:creationId xmlns:a16="http://schemas.microsoft.com/office/drawing/2014/main" xmlns="" id="{1FC5FCB0-CC22-4023-83F1-E54DD9C4E344}"/>
              </a:ext>
            </a:extLst>
          </p:cNvPr>
          <p:cNvGrpSpPr/>
          <p:nvPr/>
        </p:nvGrpSpPr>
        <p:grpSpPr>
          <a:xfrm>
            <a:off x="305055" y="397502"/>
            <a:ext cx="665940" cy="352399"/>
            <a:chOff x="1079898" y="4050482"/>
            <a:chExt cx="2304256" cy="975417"/>
          </a:xfrm>
        </p:grpSpPr>
        <p:sp>
          <p:nvSpPr>
            <p:cNvPr id="17" name="箭头: 右 16">
              <a:extLst>
                <a:ext uri="{FF2B5EF4-FFF2-40B4-BE49-F238E27FC236}">
                  <a16:creationId xmlns:a16="http://schemas.microsoft.com/office/drawing/2014/main" xmlns="" id="{0DD7D35D-30D6-4FC1-AB8D-A0E6511A6A9F}"/>
                </a:ext>
              </a:extLst>
            </p:cNvPr>
            <p:cNvSpPr/>
            <p:nvPr/>
          </p:nvSpPr>
          <p:spPr>
            <a:xfrm>
              <a:off x="1079898" y="4122490"/>
              <a:ext cx="2232248" cy="90340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sp>
          <p:nvSpPr>
            <p:cNvPr id="18" name="箭头: 右 17">
              <a:extLst>
                <a:ext uri="{FF2B5EF4-FFF2-40B4-BE49-F238E27FC236}">
                  <a16:creationId xmlns:a16="http://schemas.microsoft.com/office/drawing/2014/main" xmlns="" id="{4B0C2F1E-CDFB-4A79-89B2-8CA3A3FA48C9}"/>
                </a:ext>
              </a:extLst>
            </p:cNvPr>
            <p:cNvSpPr/>
            <p:nvPr/>
          </p:nvSpPr>
          <p:spPr>
            <a:xfrm>
              <a:off x="1151906" y="4050482"/>
              <a:ext cx="2232248" cy="903409"/>
            </a:xfrm>
            <a:prstGeom prst="rightArrow">
              <a:avLst/>
            </a:prstGeom>
            <a:solidFill>
              <a:srgbClr val="EA4E53"/>
            </a:solidFill>
            <a:ln>
              <a:solidFill>
                <a:srgbClr val="EA4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06"/>
              <a:endParaRPr lang="zh-CN" altLang="en-US" sz="2100">
                <a:solidFill>
                  <a:prstClr val="white"/>
                </a:solidFill>
              </a:endParaRPr>
            </a:p>
          </p:txBody>
        </p:sp>
      </p:grpSp>
      <p:sp>
        <p:nvSpPr>
          <p:cNvPr id="19" name="文本框 18">
            <a:extLst>
              <a:ext uri="{FF2B5EF4-FFF2-40B4-BE49-F238E27FC236}">
                <a16:creationId xmlns:a16="http://schemas.microsoft.com/office/drawing/2014/main" xmlns="" id="{12F2F4D8-87EA-4EE6-BE0D-28F805836343}"/>
              </a:ext>
            </a:extLst>
          </p:cNvPr>
          <p:cNvSpPr txBox="1"/>
          <p:nvPr/>
        </p:nvSpPr>
        <p:spPr>
          <a:xfrm>
            <a:off x="1079917" y="386605"/>
            <a:ext cx="5196066" cy="384694"/>
          </a:xfrm>
          <a:prstGeom prst="rect">
            <a:avLst/>
          </a:prstGeom>
          <a:noFill/>
        </p:spPr>
        <p:txBody>
          <a:bodyPr wrap="square" lIns="45697" tIns="22847" rIns="45697" bIns="22847" rtlCol="0">
            <a:spAutoFit/>
          </a:bodyPr>
          <a:lstStyle/>
          <a:p>
            <a:pPr defTabSz="1087606"/>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rPr>
              <a:t>使用带有防</a:t>
            </a:r>
            <a:r>
              <a:rPr lang="en-US" altLang="zh-CN" sz="2200" b="1" dirty="0">
                <a:solidFill>
                  <a:prstClr val="black">
                    <a:lumMod val="85000"/>
                    <a:lumOff val="15000"/>
                  </a:prstClr>
                </a:solidFill>
                <a:latin typeface="微软雅黑" panose="020B0503020204020204" pitchFamily="34" charset="-122"/>
                <a:ea typeface="微软雅黑" panose="020B0503020204020204" pitchFamily="34" charset="-122"/>
              </a:rPr>
              <a:t>pin</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rPr>
              <a:t>功能的路由器</a:t>
            </a:r>
          </a:p>
        </p:txBody>
      </p:sp>
      <p:sp>
        <p:nvSpPr>
          <p:cNvPr id="43" name="TextBox 42"/>
          <p:cNvSpPr txBox="1"/>
          <p:nvPr/>
        </p:nvSpPr>
        <p:spPr>
          <a:xfrm>
            <a:off x="131893" y="1120413"/>
            <a:ext cx="6540144" cy="923330"/>
          </a:xfrm>
          <a:prstGeom prst="rect">
            <a:avLst/>
          </a:prstGeom>
          <a:noFill/>
        </p:spPr>
        <p:txBody>
          <a:bodyPr wrap="square" rtlCol="0">
            <a:spAutoFit/>
          </a:bodyPr>
          <a:lstStyle/>
          <a:p>
            <a:r>
              <a:rPr lang="en-US" altLang="zh-CN" dirty="0"/>
              <a:t>	</a:t>
            </a:r>
            <a:r>
              <a:rPr lang="zh-CN" altLang="en-US" dirty="0"/>
              <a:t>上文提到，即便用户的密码复杂到令字典破解和穷举破解望而生畏的程度，也是可以通过跑</a:t>
            </a:r>
            <a:r>
              <a:rPr lang="en-US" altLang="zh-CN" dirty="0"/>
              <a:t>pin</a:t>
            </a:r>
            <a:r>
              <a:rPr lang="zh-CN" altLang="en-US" dirty="0"/>
              <a:t>来破解，因此，我们可以从硬件层面上来防范被破解的可能。</a:t>
            </a:r>
          </a:p>
        </p:txBody>
      </p:sp>
      <p:pic>
        <p:nvPicPr>
          <p:cNvPr id="20" name="Picture" descr="Picture">
            <a:extLst>
              <a:ext uri="{FF2B5EF4-FFF2-40B4-BE49-F238E27FC236}">
                <a16:creationId xmlns:a16="http://schemas.microsoft.com/office/drawing/2014/main" xmlns="" id="{A77BFDBF-44C6-474F-9DAE-793954700B9E}"/>
              </a:ext>
            </a:extLst>
          </p:cNvPr>
          <p:cNvPicPr>
            <a:picLocks noChangeAspect="1"/>
          </p:cNvPicPr>
          <p:nvPr/>
        </p:nvPicPr>
        <p:blipFill>
          <a:blip r:embed="rId9" cstate="print">
            <a:alphaModFix/>
          </a:blip>
          <a:stretch>
            <a:fillRect/>
          </a:stretch>
        </p:blipFill>
        <p:spPr>
          <a:xfrm>
            <a:off x="5652120" y="6165305"/>
            <a:ext cx="239614" cy="283735"/>
          </a:xfrm>
          <a:prstGeom prst="rect">
            <a:avLst/>
          </a:prstGeom>
        </p:spPr>
      </p:pic>
      <p:pic>
        <p:nvPicPr>
          <p:cNvPr id="21" name="Picture" descr="Picture">
            <a:extLst>
              <a:ext uri="{FF2B5EF4-FFF2-40B4-BE49-F238E27FC236}">
                <a16:creationId xmlns:a16="http://schemas.microsoft.com/office/drawing/2014/main" xmlns="" id="{28BD9BF2-F4FF-4D63-9F08-EDC4D7FB1DB5}"/>
              </a:ext>
            </a:extLst>
          </p:cNvPr>
          <p:cNvPicPr>
            <a:picLocks noChangeAspect="1"/>
          </p:cNvPicPr>
          <p:nvPr/>
        </p:nvPicPr>
        <p:blipFill>
          <a:blip r:embed="rId10" cstate="print">
            <a:alphaModFix/>
          </a:blip>
          <a:stretch>
            <a:fillRect/>
          </a:stretch>
        </p:blipFill>
        <p:spPr>
          <a:xfrm>
            <a:off x="6035808" y="6165304"/>
            <a:ext cx="240175" cy="283735"/>
          </a:xfrm>
          <a:prstGeom prst="rect">
            <a:avLst/>
          </a:prstGeom>
        </p:spPr>
      </p:pic>
      <p:pic>
        <p:nvPicPr>
          <p:cNvPr id="22" name="Picture" descr="Picture">
            <a:extLst>
              <a:ext uri="{FF2B5EF4-FFF2-40B4-BE49-F238E27FC236}">
                <a16:creationId xmlns:a16="http://schemas.microsoft.com/office/drawing/2014/main" xmlns="" id="{E4F16E35-C288-4637-BC34-CEAB91C4EEDD}"/>
              </a:ext>
            </a:extLst>
          </p:cNvPr>
          <p:cNvPicPr>
            <a:picLocks noChangeAspect="1"/>
          </p:cNvPicPr>
          <p:nvPr/>
        </p:nvPicPr>
        <p:blipFill>
          <a:blip r:embed="rId11" cstate="print">
            <a:alphaModFix/>
          </a:blip>
          <a:stretch>
            <a:fillRect/>
          </a:stretch>
        </p:blipFill>
        <p:spPr>
          <a:xfrm>
            <a:off x="6420057" y="6165304"/>
            <a:ext cx="240175" cy="283735"/>
          </a:xfrm>
          <a:prstGeom prst="rect">
            <a:avLst/>
          </a:prstGeom>
        </p:spPr>
      </p:pic>
      <p:pic>
        <p:nvPicPr>
          <p:cNvPr id="3" name="图片 2">
            <a:extLst>
              <a:ext uri="{FF2B5EF4-FFF2-40B4-BE49-F238E27FC236}">
                <a16:creationId xmlns:a16="http://schemas.microsoft.com/office/drawing/2014/main" xmlns="" id="{7FC98339-1F68-4E8B-907B-7D95CBE6BBD6}"/>
              </a:ext>
            </a:extLst>
          </p:cNvPr>
          <p:cNvPicPr>
            <a:picLocks noChangeAspect="1"/>
          </p:cNvPicPr>
          <p:nvPr/>
        </p:nvPicPr>
        <p:blipFill>
          <a:blip r:embed="rId12"/>
          <a:stretch>
            <a:fillRect/>
          </a:stretch>
        </p:blipFill>
        <p:spPr>
          <a:xfrm>
            <a:off x="648430" y="3033978"/>
            <a:ext cx="5570703" cy="1196444"/>
          </a:xfrm>
          <a:prstGeom prst="rect">
            <a:avLst/>
          </a:prstGeom>
        </p:spPr>
      </p:pic>
    </p:spTree>
    <p:extLst>
      <p:ext uri="{BB962C8B-B14F-4D97-AF65-F5344CB8AC3E}">
        <p14:creationId xmlns:p14="http://schemas.microsoft.com/office/powerpoint/2010/main" val="2951074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descr="Picture"/>
          <p:cNvPicPr>
            <a:picLocks noChangeAspect="1"/>
          </p:cNvPicPr>
          <p:nvPr/>
        </p:nvPicPr>
        <p:blipFill>
          <a:blip r:embed="rId2" cstate="print">
            <a:alphaModFix amt="91000"/>
          </a:blip>
          <a:stretch>
            <a:fillRect/>
          </a:stretch>
        </p:blipFill>
        <p:spPr>
          <a:xfrm>
            <a:off x="-126216" y="-1495"/>
            <a:ext cx="9461442" cy="3766847"/>
          </a:xfrm>
          <a:prstGeom prst="rect">
            <a:avLst/>
          </a:prstGeom>
        </p:spPr>
      </p:pic>
      <p:sp>
        <p:nvSpPr>
          <p:cNvPr id="3" name="TextBox 2"/>
          <p:cNvSpPr txBox="1"/>
          <p:nvPr/>
        </p:nvSpPr>
        <p:spPr>
          <a:xfrm>
            <a:off x="3305918" y="1646918"/>
            <a:ext cx="2566729" cy="888705"/>
          </a:xfrm>
          <a:prstGeom prst="rect">
            <a:avLst/>
          </a:prstGeom>
          <a:noFill/>
        </p:spPr>
        <p:txBody>
          <a:bodyPr wrap="none" rtlCol="0">
            <a:spAutoFit/>
          </a:bodyPr>
          <a:lstStyle/>
          <a:p>
            <a:pPr algn="ctr"/>
            <a:r>
              <a:rPr lang="en-US" altLang="zh-CN" sz="5175" b="1" dirty="0">
                <a:solidFill>
                  <a:schemeClr val="bg1"/>
                </a:solidFill>
              </a:rPr>
              <a:t>—END—</a:t>
            </a:r>
          </a:p>
        </p:txBody>
      </p:sp>
      <p:pic>
        <p:nvPicPr>
          <p:cNvPr id="12" name="Picture" descr="Picture"/>
          <p:cNvPicPr>
            <a:picLocks noChangeAspect="1"/>
          </p:cNvPicPr>
          <p:nvPr/>
        </p:nvPicPr>
        <p:blipFill>
          <a:blip r:embed="rId3" cstate="print">
            <a:alphaModFix/>
          </a:blip>
          <a:stretch>
            <a:fillRect/>
          </a:stretch>
        </p:blipFill>
        <p:spPr>
          <a:xfrm>
            <a:off x="207140" y="3941679"/>
            <a:ext cx="161302" cy="161311"/>
          </a:xfrm>
          <a:prstGeom prst="rect">
            <a:avLst/>
          </a:prstGeom>
        </p:spPr>
      </p:pic>
      <p:pic>
        <p:nvPicPr>
          <p:cNvPr id="13" name="Picture" descr="Picture"/>
          <p:cNvPicPr>
            <a:picLocks noChangeAspect="1"/>
          </p:cNvPicPr>
          <p:nvPr/>
        </p:nvPicPr>
        <p:blipFill>
          <a:blip r:embed="rId4" cstate="print">
            <a:alphaModFix/>
          </a:blip>
          <a:stretch>
            <a:fillRect/>
          </a:stretch>
        </p:blipFill>
        <p:spPr>
          <a:xfrm>
            <a:off x="605508" y="3941679"/>
            <a:ext cx="161302" cy="161311"/>
          </a:xfrm>
          <a:prstGeom prst="rect">
            <a:avLst/>
          </a:prstGeom>
        </p:spPr>
      </p:pic>
      <p:pic>
        <p:nvPicPr>
          <p:cNvPr id="14" name="Picture" descr="Picture"/>
          <p:cNvPicPr>
            <a:picLocks noChangeAspect="1"/>
          </p:cNvPicPr>
          <p:nvPr/>
        </p:nvPicPr>
        <p:blipFill>
          <a:blip r:embed="rId5" cstate="print">
            <a:alphaModFix/>
          </a:blip>
          <a:stretch>
            <a:fillRect/>
          </a:stretch>
        </p:blipFill>
        <p:spPr>
          <a:xfrm>
            <a:off x="1028316" y="3941679"/>
            <a:ext cx="161302" cy="161311"/>
          </a:xfrm>
          <a:prstGeom prst="rect">
            <a:avLst/>
          </a:prstGeom>
        </p:spPr>
      </p:pic>
      <p:sp>
        <p:nvSpPr>
          <p:cNvPr id="15" name="矩形 14"/>
          <p:cNvSpPr/>
          <p:nvPr/>
        </p:nvSpPr>
        <p:spPr>
          <a:xfrm>
            <a:off x="2383504" y="4142153"/>
            <a:ext cx="6292685" cy="1542710"/>
          </a:xfrm>
          <a:prstGeom prst="rect">
            <a:avLst/>
          </a:prstGeom>
        </p:spPr>
        <p:txBody>
          <a:bodyPr wrap="square" lIns="34272" tIns="17135" rIns="34272" bIns="17135">
            <a:spAutoFit/>
          </a:bodyPr>
          <a:lstStyle/>
          <a:p>
            <a:pPr algn="r"/>
            <a:r>
              <a:rPr lang="en-US" altLang="zh-CN" sz="1400" b="1" dirty="0">
                <a:latin typeface="微软雅黑" panose="020B0503020204020204" pitchFamily="34" charset="-122"/>
                <a:ea typeface="微软雅黑" panose="020B0503020204020204" pitchFamily="34" charset="-122"/>
              </a:rPr>
              <a:t>Group4</a:t>
            </a:r>
          </a:p>
          <a:p>
            <a:pPr algn="r"/>
            <a:endParaRPr lang="en-US" altLang="zh-CN" sz="1400" b="1" dirty="0">
              <a:latin typeface="微软雅黑" panose="020B0503020204020204" pitchFamily="34" charset="-122"/>
              <a:ea typeface="微软雅黑" panose="020B0503020204020204" pitchFamily="34" charset="-122"/>
            </a:endParaRPr>
          </a:p>
          <a:p>
            <a:pPr algn="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孙赫阳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胡景淞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张鹏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钱会川 </a:t>
            </a:r>
            <a:r>
              <a:rPr lang="en-US" altLang="zh-CN" sz="1400" b="1" dirty="0">
                <a:latin typeface="微软雅黑" panose="020B0503020204020204" pitchFamily="34" charset="-122"/>
                <a:ea typeface="微软雅黑" panose="020B0503020204020204" pitchFamily="34" charset="-122"/>
              </a:rPr>
              <a:t>|</a:t>
            </a:r>
          </a:p>
          <a:p>
            <a:pPr algn="r"/>
            <a:endParaRPr lang="en-US" altLang="zh-CN" sz="1400" b="1" dirty="0">
              <a:latin typeface="微软雅黑" panose="020B0503020204020204" pitchFamily="34" charset="-122"/>
              <a:ea typeface="微软雅黑" panose="020B0503020204020204" pitchFamily="34" charset="-122"/>
            </a:endParaRPr>
          </a:p>
          <a:p>
            <a:pPr algn="r"/>
            <a:r>
              <a:rPr lang="zh-CN" altLang="en-US" sz="1400" b="1" dirty="0">
                <a:latin typeface="微软雅黑" panose="020B0503020204020204" pitchFamily="34" charset="-122"/>
                <a:ea typeface="微软雅黑" panose="020B0503020204020204" pitchFamily="34" charset="-122"/>
              </a:rPr>
              <a:t>计算机科学与工程学院、软件学院、人工智能学院</a:t>
            </a:r>
            <a:endParaRPr lang="en-US" altLang="zh-CN" sz="1400" b="1" dirty="0">
              <a:latin typeface="微软雅黑" panose="020B0503020204020204" pitchFamily="34" charset="-122"/>
              <a:ea typeface="微软雅黑" panose="020B0503020204020204" pitchFamily="34" charset="-122"/>
            </a:endParaRPr>
          </a:p>
          <a:p>
            <a:pPr algn="r"/>
            <a:endParaRPr lang="en-US" altLang="zh-CN" sz="1400" b="1" dirty="0">
              <a:latin typeface="微软雅黑" panose="020B0503020204020204" pitchFamily="34" charset="-122"/>
              <a:ea typeface="微软雅黑" panose="020B0503020204020204" pitchFamily="34" charset="-122"/>
            </a:endParaRPr>
          </a:p>
          <a:p>
            <a:pPr algn="r"/>
            <a:r>
              <a:rPr lang="en-US" altLang="zh-CN" sz="1400" b="1" dirty="0">
                <a:latin typeface="微软雅黑" panose="020B0503020204020204" pitchFamily="34" charset="-122"/>
                <a:ea typeface="微软雅黑" panose="020B0503020204020204" pitchFamily="34" charset="-122"/>
              </a:rPr>
              <a:t>2021.05.19</a:t>
            </a:r>
          </a:p>
        </p:txBody>
      </p:sp>
      <p:sp>
        <p:nvSpPr>
          <p:cNvPr id="16" name="标题 1">
            <a:extLst>
              <a:ext uri="{FF2B5EF4-FFF2-40B4-BE49-F238E27FC236}">
                <a16:creationId xmlns:a16="http://schemas.microsoft.com/office/drawing/2014/main" xmlns="" id="{BA2E32C0-31E9-4E41-A84A-B0358886C1B4}"/>
              </a:ext>
            </a:extLst>
          </p:cNvPr>
          <p:cNvSpPr txBox="1">
            <a:spLocks/>
          </p:cNvSpPr>
          <p:nvPr/>
        </p:nvSpPr>
        <p:spPr>
          <a:xfrm>
            <a:off x="659713" y="2912424"/>
            <a:ext cx="7859138" cy="435058"/>
          </a:xfrm>
          <a:prstGeom prst="rect">
            <a:avLst/>
          </a:prstGeom>
        </p:spPr>
        <p:txBody>
          <a:bodyPr vert="horz" lIns="34288" tIns="17144" rIns="34288" bIns="17144" rtlCol="0" anchor="ctr">
            <a:noAutofit/>
          </a:bodyPr>
          <a:lstStyle>
            <a:lvl1pPr marL="0" indent="0" algn="l" defTabSz="914354" rtl="0" eaLnBrk="1" latinLnBrk="0" hangingPunct="1">
              <a:lnSpc>
                <a:spcPct val="90000"/>
              </a:lnSpc>
              <a:spcBef>
                <a:spcPct val="0"/>
              </a:spcBef>
              <a:buFont typeface="Arial" panose="020B0604020202020204" pitchFamily="34" charset="0"/>
              <a:buNone/>
              <a:defRPr sz="3200" b="1" kern="1200">
                <a:solidFill>
                  <a:schemeClr val="tx1"/>
                </a:solidFill>
                <a:latin typeface="+mj-lt"/>
                <a:ea typeface="+mj-ea"/>
                <a:cs typeface="+mj-cs"/>
              </a:defRPr>
            </a:lvl1pPr>
          </a:lstStyle>
          <a:p>
            <a:pPr algn="ctr"/>
            <a:r>
              <a:rPr lang="en-US" altLang="zh-CN" sz="2250" dirty="0">
                <a:solidFill>
                  <a:schemeClr val="bg1"/>
                </a:solidFill>
                <a:latin typeface="微软雅黑" panose="020B0503020204020204" pitchFamily="34" charset="-122"/>
                <a:ea typeface="微软雅黑" panose="020B0503020204020204" pitchFamily="34" charset="-122"/>
              </a:rPr>
              <a:t>THANKS FOR WATCHING &amp; LISTENING</a:t>
            </a:r>
            <a:r>
              <a:rPr lang="zh-CN" altLang="en-US" sz="2250" dirty="0">
                <a:solidFill>
                  <a:schemeClr val="bg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74692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xmlns="" id="{61600561-3D5A-431C-95EA-59C17D3376A6}"/>
              </a:ext>
            </a:extLst>
          </p:cNvPr>
          <p:cNvGrpSpPr/>
          <p:nvPr/>
        </p:nvGrpSpPr>
        <p:grpSpPr>
          <a:xfrm>
            <a:off x="7914197" y="6256803"/>
            <a:ext cx="980709" cy="212807"/>
            <a:chOff x="10933294" y="5978094"/>
            <a:chExt cx="1961645" cy="425663"/>
          </a:xfrm>
        </p:grpSpPr>
        <p:pic>
          <p:nvPicPr>
            <p:cNvPr id="2570" name="Picture" descr="Picture"/>
            <p:cNvPicPr>
              <a:picLocks noChangeAspect="1"/>
            </p:cNvPicPr>
            <p:nvPr/>
          </p:nvPicPr>
          <p:blipFill>
            <a:blip r:embed="rId3" cstate="print">
              <a:alphaModFix/>
            </a:blip>
            <a:stretch>
              <a:fillRect/>
            </a:stretch>
          </p:blipFill>
          <p:spPr>
            <a:xfrm>
              <a:off x="10933294" y="5978096"/>
              <a:ext cx="425639" cy="425661"/>
            </a:xfrm>
            <a:prstGeom prst="rect">
              <a:avLst/>
            </a:prstGeom>
          </p:spPr>
        </p:pic>
        <p:pic>
          <p:nvPicPr>
            <p:cNvPr id="3037" name="Picture" descr="Picture"/>
            <p:cNvPicPr>
              <a:picLocks noChangeAspect="1"/>
            </p:cNvPicPr>
            <p:nvPr/>
          </p:nvPicPr>
          <p:blipFill>
            <a:blip r:embed="rId4" cstate="print">
              <a:alphaModFix/>
            </a:blip>
            <a:stretch>
              <a:fillRect/>
            </a:stretch>
          </p:blipFill>
          <p:spPr>
            <a:xfrm>
              <a:off x="11700735" y="5978094"/>
              <a:ext cx="425639" cy="425661"/>
            </a:xfrm>
            <a:prstGeom prst="rect">
              <a:avLst/>
            </a:prstGeom>
          </p:spPr>
        </p:pic>
        <p:pic>
          <p:nvPicPr>
            <p:cNvPr id="3504" name="Picture" descr="Picture"/>
            <p:cNvPicPr>
              <a:picLocks noChangeAspect="1"/>
            </p:cNvPicPr>
            <p:nvPr/>
          </p:nvPicPr>
          <p:blipFill>
            <a:blip r:embed="rId5" cstate="print">
              <a:alphaModFix/>
            </a:blip>
            <a:stretch>
              <a:fillRect/>
            </a:stretch>
          </p:blipFill>
          <p:spPr>
            <a:xfrm>
              <a:off x="12469300" y="5978094"/>
              <a:ext cx="425639" cy="425661"/>
            </a:xfrm>
            <a:prstGeom prst="rect">
              <a:avLst/>
            </a:prstGeom>
          </p:spPr>
        </p:pic>
      </p:grpSp>
      <p:sp>
        <p:nvSpPr>
          <p:cNvPr id="7125" name="文本"/>
          <p:cNvSpPr>
            <a:spLocks noGrp="1"/>
          </p:cNvSpPr>
          <p:nvPr>
            <p:ph type="ctrTitle" idx="4294967295"/>
          </p:nvPr>
        </p:nvSpPr>
        <p:spPr>
          <a:xfrm>
            <a:off x="479661" y="685579"/>
            <a:ext cx="4340914" cy="471052"/>
          </a:xfrm>
          <a:prstGeom prst="rect">
            <a:avLst/>
          </a:prstGeom>
        </p:spPr>
        <p:txBody>
          <a:bodyPr vert="horz" lIns="0" tIns="0" rIns="0" bIns="0" rtlCol="0" anchor="ctr">
            <a:noAutofit/>
          </a:bodyPr>
          <a:lstStyle/>
          <a:p>
            <a:pPr>
              <a:lnSpc>
                <a:spcPts val="1720"/>
              </a:lnSpc>
            </a:pPr>
            <a:r>
              <a:rPr kumimoji="1" lang="en-US" altLang="zh-CN" sz="2400" dirty="0">
                <a:solidFill>
                  <a:srgbClr val="C00000"/>
                </a:solidFill>
                <a:latin typeface="Ink Free" panose="03080402000500000000" pitchFamily="66" charset="0"/>
              </a:rPr>
              <a:t>Android</a:t>
            </a:r>
            <a:r>
              <a:rPr kumimoji="1" lang="zh-CN" altLang="en-US" sz="2400" dirty="0">
                <a:solidFill>
                  <a:srgbClr val="C00000"/>
                </a:solidFill>
                <a:latin typeface="Ink Free" panose="03080402000500000000" pitchFamily="66" charset="0"/>
              </a:rPr>
              <a:t>：</a:t>
            </a:r>
            <a:r>
              <a:rPr kumimoji="1" lang="en-US" altLang="zh-CN" sz="2400" dirty="0" err="1">
                <a:solidFill>
                  <a:srgbClr val="C00000"/>
                </a:solidFill>
                <a:latin typeface="Ink Free" panose="03080402000500000000" pitchFamily="66" charset="0"/>
              </a:rPr>
              <a:t>WifiManager</a:t>
            </a:r>
            <a:r>
              <a:rPr kumimoji="1" lang="en-US" altLang="zh-CN" sz="2400" dirty="0">
                <a:solidFill>
                  <a:srgbClr val="C00000"/>
                </a:solidFill>
                <a:latin typeface="Ink Free" panose="03080402000500000000" pitchFamily="66" charset="0"/>
              </a:rPr>
              <a:t>  </a:t>
            </a:r>
            <a:br>
              <a:rPr kumimoji="1" lang="en-US" altLang="zh-CN" sz="2400" dirty="0">
                <a:solidFill>
                  <a:srgbClr val="C00000"/>
                </a:solidFill>
                <a:latin typeface="Ink Free" panose="03080402000500000000" pitchFamily="66" charset="0"/>
              </a:rPr>
            </a:br>
            <a:r>
              <a:rPr kumimoji="1" lang="en-US" altLang="zh-CN" sz="2400" dirty="0">
                <a:solidFill>
                  <a:srgbClr val="C00000"/>
                </a:solidFill>
                <a:latin typeface="Ink Free" panose="03080402000500000000" pitchFamily="66" charset="0"/>
              </a:rPr>
              <a:t> </a:t>
            </a:r>
            <a:endParaRPr kumimoji="1" lang="zh-CN" altLang="en-US" sz="2400" b="1" dirty="0">
              <a:solidFill>
                <a:srgbClr val="C00000"/>
              </a:solidFill>
              <a:latin typeface="Ink Free" panose="03080402000500000000" pitchFamily="66" charset="0"/>
            </a:endParaRPr>
          </a:p>
        </p:txBody>
      </p:sp>
      <p:pic>
        <p:nvPicPr>
          <p:cNvPr id="1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31" y="151474"/>
            <a:ext cx="9318461" cy="451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09" name="Picture" descr="Picture"/>
          <p:cNvPicPr>
            <a:picLocks noChangeAspect="1"/>
          </p:cNvPicPr>
          <p:nvPr/>
        </p:nvPicPr>
        <p:blipFill>
          <a:blip r:embed="rId7" cstate="print">
            <a:alphaModFix/>
          </a:blip>
          <a:stretch>
            <a:fillRect/>
          </a:stretch>
        </p:blipFill>
        <p:spPr>
          <a:xfrm>
            <a:off x="6210399" y="1443236"/>
            <a:ext cx="362984" cy="549159"/>
          </a:xfrm>
          <a:prstGeom prst="rect">
            <a:avLst/>
          </a:prstGeom>
        </p:spPr>
      </p:pic>
      <p:sp>
        <p:nvSpPr>
          <p:cNvPr id="925" name="文本"/>
          <p:cNvSpPr>
            <a:spLocks noGrp="1"/>
          </p:cNvSpPr>
          <p:nvPr>
            <p:ph type="ctrTitle" idx="4294967295"/>
          </p:nvPr>
        </p:nvSpPr>
        <p:spPr>
          <a:xfrm>
            <a:off x="288019" y="39248"/>
            <a:ext cx="6285364" cy="743985"/>
          </a:xfrm>
          <a:prstGeom prst="rect">
            <a:avLst/>
          </a:prstGeom>
        </p:spPr>
        <p:txBody>
          <a:bodyPr vert="horz" lIns="0" tIns="0" rIns="0" bIns="0" rtlCol="0" anchor="ctr">
            <a:noAutofit/>
          </a:bodyPr>
          <a:lstStyle/>
          <a:p>
            <a:pPr>
              <a:lnSpc>
                <a:spcPts val="2885"/>
              </a:lnSpc>
            </a:pPr>
            <a:r>
              <a:rPr kumimoji="1" lang="en-US" altLang="zh-CN" sz="2400" dirty="0">
                <a:solidFill>
                  <a:schemeClr val="bg1"/>
                </a:solidFill>
                <a:latin typeface="微软雅黑" panose="020B0503020204020204" pitchFamily="34" charset="-122"/>
                <a:ea typeface="微软雅黑" panose="020B0503020204020204" pitchFamily="34" charset="-122"/>
              </a:rPr>
              <a:t>Step 1</a:t>
            </a:r>
            <a:r>
              <a:rPr kumimoji="1" lang="zh-CN" altLang="en-US" sz="2400" dirty="0">
                <a:solidFill>
                  <a:schemeClr val="bg1"/>
                </a:solidFill>
                <a:latin typeface="微软雅黑" panose="020B0503020204020204" pitchFamily="34" charset="-122"/>
                <a:ea typeface="微软雅黑" panose="020B0503020204020204" pitchFamily="34" charset="-122"/>
              </a:rPr>
              <a:t>：</a:t>
            </a:r>
            <a:r>
              <a:rPr kumimoji="1" lang="en-US" altLang="zh-CN" sz="2400" dirty="0">
                <a:solidFill>
                  <a:schemeClr val="bg1"/>
                </a:solidFill>
                <a:latin typeface="微软雅黑" panose="020B0503020204020204" pitchFamily="34" charset="-122"/>
                <a:ea typeface="微软雅黑" panose="020B0503020204020204" pitchFamily="34" charset="-122"/>
              </a:rPr>
              <a:t>Android</a:t>
            </a:r>
            <a:r>
              <a:rPr kumimoji="1" lang="zh-CN" altLang="en-US" sz="2400" dirty="0">
                <a:solidFill>
                  <a:schemeClr val="bg1"/>
                </a:solidFill>
                <a:latin typeface="微软雅黑" panose="020B0503020204020204" pitchFamily="34" charset="-122"/>
                <a:ea typeface="微软雅黑" panose="020B0503020204020204" pitchFamily="34" charset="-122"/>
              </a:rPr>
              <a:t>端使用</a:t>
            </a:r>
            <a:r>
              <a:rPr kumimoji="1" lang="en-US" altLang="zh-CN" sz="2400" dirty="0" err="1">
                <a:solidFill>
                  <a:schemeClr val="bg1"/>
                </a:solidFill>
                <a:latin typeface="微软雅黑" panose="020B0503020204020204" pitchFamily="34" charset="-122"/>
                <a:ea typeface="微软雅黑" panose="020B0503020204020204" pitchFamily="34" charset="-122"/>
              </a:rPr>
              <a:t>wifiManager</a:t>
            </a:r>
            <a:r>
              <a:rPr kumimoji="1" lang="zh-CN" altLang="en-US" sz="2400" dirty="0">
                <a:solidFill>
                  <a:schemeClr val="bg1"/>
                </a:solidFill>
                <a:latin typeface="微软雅黑" panose="020B0503020204020204" pitchFamily="34" charset="-122"/>
                <a:ea typeface="微软雅黑" panose="020B0503020204020204" pitchFamily="34" charset="-122"/>
              </a:rPr>
              <a:t>接口</a:t>
            </a:r>
            <a:endParaRPr kumimoji="1"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xmlns="" id="{CB866018-D5BF-47A3-B74D-B2CC9C4F0D37}"/>
              </a:ext>
            </a:extLst>
          </p:cNvPr>
          <p:cNvSpPr/>
          <p:nvPr/>
        </p:nvSpPr>
        <p:spPr>
          <a:xfrm>
            <a:off x="384480" y="921105"/>
            <a:ext cx="7454502" cy="4988482"/>
          </a:xfrm>
          <a:prstGeom prst="rect">
            <a:avLst/>
          </a:prstGeom>
        </p:spPr>
        <p:txBody>
          <a:bodyPr wrap="square">
            <a:spAutoFit/>
          </a:bodyPr>
          <a:lstStyle/>
          <a:p>
            <a:pPr indent="171416">
              <a:lnSpc>
                <a:spcPct val="150000"/>
              </a:lnSpc>
            </a:pPr>
            <a:r>
              <a:rPr lang="zh-CN" altLang="en-US" sz="2400" b="1" dirty="0"/>
              <a:t>管理</a:t>
            </a:r>
            <a:r>
              <a:rPr lang="en-US" altLang="zh-CN" sz="2400" b="1" dirty="0" err="1"/>
              <a:t>wifi</a:t>
            </a:r>
            <a:r>
              <a:rPr lang="en-US" altLang="zh-CN" sz="2400" b="1" dirty="0"/>
              <a:t> </a:t>
            </a:r>
            <a:r>
              <a:rPr lang="zh-CN" altLang="en-US" sz="2400" b="1" dirty="0"/>
              <a:t>连接，已经定义好了一些类，可以使用。</a:t>
            </a:r>
            <a:endParaRPr lang="en-US" altLang="zh-CN" sz="2400" b="1" dirty="0"/>
          </a:p>
          <a:p>
            <a:pPr indent="171416">
              <a:lnSpc>
                <a:spcPct val="150000"/>
              </a:lnSpc>
            </a:pPr>
            <a:r>
              <a:rPr lang="zh-CN" altLang="en-US" sz="2800" b="1" dirty="0"/>
              <a:t/>
            </a:r>
            <a:br>
              <a:rPr lang="zh-CN" altLang="en-US" sz="2800" b="1" dirty="0"/>
            </a:br>
            <a:r>
              <a:rPr lang="en-US" altLang="zh-CN" b="1" dirty="0" err="1"/>
              <a:t>addNetwork</a:t>
            </a:r>
            <a:r>
              <a:rPr lang="en-US" altLang="zh-CN" b="1" dirty="0"/>
              <a:t>(</a:t>
            </a:r>
            <a:r>
              <a:rPr lang="en-US" altLang="zh-CN" b="1" dirty="0" err="1"/>
              <a:t>WifiConfiguration</a:t>
            </a:r>
            <a:r>
              <a:rPr lang="en-US" altLang="zh-CN" b="1" dirty="0"/>
              <a:t> config) </a:t>
            </a:r>
            <a:r>
              <a:rPr lang="zh-CN" altLang="en-US" dirty="0"/>
              <a:t>通过获取到的网络的链接状态信息，来添加网络</a:t>
            </a:r>
            <a:r>
              <a:rPr lang="zh-CN" altLang="en-US" sz="2800" dirty="0"/>
              <a:t/>
            </a:r>
            <a:br>
              <a:rPr lang="zh-CN" altLang="en-US" sz="2800" dirty="0"/>
            </a:br>
            <a:r>
              <a:rPr lang="en-US" altLang="zh-CN" b="1" dirty="0" err="1"/>
              <a:t>calculateSignalLevel</a:t>
            </a:r>
            <a:r>
              <a:rPr lang="en-US" altLang="zh-CN" b="1" dirty="0"/>
              <a:t>(int </a:t>
            </a:r>
            <a:r>
              <a:rPr lang="en-US" altLang="zh-CN" b="1" dirty="0" err="1"/>
              <a:t>rssi</a:t>
            </a:r>
            <a:r>
              <a:rPr lang="en-US" altLang="zh-CN" b="1" dirty="0"/>
              <a:t> , int </a:t>
            </a:r>
            <a:r>
              <a:rPr lang="en-US" altLang="zh-CN" b="1" dirty="0" err="1"/>
              <a:t>numLevels</a:t>
            </a:r>
            <a:r>
              <a:rPr lang="en-US" altLang="zh-CN" b="1" dirty="0"/>
              <a:t>) </a:t>
            </a:r>
            <a:r>
              <a:rPr lang="zh-CN" altLang="en-US" dirty="0"/>
              <a:t>计算信号的等级</a:t>
            </a:r>
            <a:r>
              <a:rPr lang="zh-CN" altLang="en-US" sz="2800" dirty="0"/>
              <a:t/>
            </a:r>
            <a:br>
              <a:rPr lang="zh-CN" altLang="en-US" sz="2800" dirty="0"/>
            </a:br>
            <a:r>
              <a:rPr lang="en-US" altLang="zh-CN" b="1" dirty="0" err="1"/>
              <a:t>disableNetwork</a:t>
            </a:r>
            <a:r>
              <a:rPr lang="en-US" altLang="zh-CN" b="1" dirty="0"/>
              <a:t>(int </a:t>
            </a:r>
            <a:r>
              <a:rPr lang="en-US" altLang="zh-CN" b="1" dirty="0" err="1"/>
              <a:t>netId</a:t>
            </a:r>
            <a:r>
              <a:rPr lang="en-US" altLang="zh-CN" b="1" dirty="0"/>
              <a:t>) </a:t>
            </a:r>
            <a:r>
              <a:rPr lang="zh-CN" altLang="en-US" dirty="0"/>
              <a:t>让一个网络连接失效</a:t>
            </a:r>
            <a:r>
              <a:rPr lang="zh-CN" altLang="en-US" sz="2800" dirty="0"/>
              <a:t/>
            </a:r>
            <a:br>
              <a:rPr lang="zh-CN" altLang="en-US" sz="2800" dirty="0"/>
            </a:br>
            <a:r>
              <a:rPr lang="en-US" altLang="zh-CN" b="1" dirty="0"/>
              <a:t>disconnect() </a:t>
            </a:r>
            <a:r>
              <a:rPr lang="zh-CN" altLang="en-US" dirty="0"/>
              <a:t>断开连接</a:t>
            </a:r>
            <a:r>
              <a:rPr lang="zh-CN" altLang="en-US" sz="2800" dirty="0"/>
              <a:t/>
            </a:r>
            <a:br>
              <a:rPr lang="zh-CN" altLang="en-US" sz="2800" dirty="0"/>
            </a:br>
            <a:r>
              <a:rPr lang="en-US" altLang="zh-CN" b="1" dirty="0" err="1"/>
              <a:t>getConfiguredNetworks</a:t>
            </a:r>
            <a:r>
              <a:rPr lang="en-US" altLang="zh-CN" b="1" dirty="0"/>
              <a:t>() </a:t>
            </a:r>
            <a:r>
              <a:rPr lang="zh-CN" altLang="en-US" dirty="0"/>
              <a:t>获取网络连接的状态</a:t>
            </a:r>
            <a:r>
              <a:rPr lang="zh-CN" altLang="en-US" sz="2800" dirty="0"/>
              <a:t/>
            </a:r>
            <a:br>
              <a:rPr lang="zh-CN" altLang="en-US" sz="2800" dirty="0"/>
            </a:br>
            <a:r>
              <a:rPr lang="en-US" altLang="zh-CN" b="1" dirty="0" err="1"/>
              <a:t>getConnectionInfo</a:t>
            </a:r>
            <a:r>
              <a:rPr lang="en-US" altLang="zh-CN" b="1" dirty="0"/>
              <a:t>() </a:t>
            </a:r>
            <a:r>
              <a:rPr lang="zh-CN" altLang="en-US" dirty="0"/>
              <a:t>获取当前连接的信息</a:t>
            </a:r>
            <a:r>
              <a:rPr lang="zh-CN" altLang="en-US" sz="2800" dirty="0"/>
              <a:t/>
            </a:r>
            <a:br>
              <a:rPr lang="zh-CN" altLang="en-US" sz="2800" dirty="0"/>
            </a:br>
            <a:r>
              <a:rPr lang="en-US" altLang="zh-CN" b="1" dirty="0" err="1"/>
              <a:t>getScanResult</a:t>
            </a:r>
            <a:r>
              <a:rPr lang="en-US" altLang="zh-CN" b="1" dirty="0"/>
              <a:t>() </a:t>
            </a:r>
            <a:r>
              <a:rPr lang="zh-CN" altLang="en-US" dirty="0"/>
              <a:t>获取扫描附近</a:t>
            </a:r>
            <a:r>
              <a:rPr lang="en-US" altLang="zh-CN" dirty="0" err="1"/>
              <a:t>wifi</a:t>
            </a:r>
            <a:r>
              <a:rPr lang="zh-CN" altLang="en-US" dirty="0"/>
              <a:t>的信息</a:t>
            </a:r>
            <a:r>
              <a:rPr lang="zh-CN" altLang="en-US" sz="2800" dirty="0"/>
              <a:t/>
            </a:r>
            <a:br>
              <a:rPr lang="zh-CN" altLang="en-US" sz="2800" dirty="0"/>
            </a:br>
            <a:r>
              <a:rPr lang="en-US" altLang="zh-CN" b="1" dirty="0" err="1"/>
              <a:t>updateNetwork</a:t>
            </a:r>
            <a:r>
              <a:rPr lang="en-US" altLang="zh-CN" b="1" dirty="0"/>
              <a:t>(</a:t>
            </a:r>
            <a:r>
              <a:rPr lang="en-US" altLang="zh-CN" b="1" dirty="0" err="1"/>
              <a:t>WifiConfiguration</a:t>
            </a:r>
            <a:r>
              <a:rPr lang="en-US" altLang="zh-CN" b="1" dirty="0"/>
              <a:t> config) </a:t>
            </a:r>
            <a:r>
              <a:rPr lang="zh-CN" altLang="en-US" dirty="0"/>
              <a:t>更新一个网络连接的信息</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2179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xmlns="" id="{61600561-3D5A-431C-95EA-59C17D3376A6}"/>
              </a:ext>
            </a:extLst>
          </p:cNvPr>
          <p:cNvGrpSpPr/>
          <p:nvPr/>
        </p:nvGrpSpPr>
        <p:grpSpPr>
          <a:xfrm>
            <a:off x="7914197" y="6256803"/>
            <a:ext cx="980709" cy="212807"/>
            <a:chOff x="10933294" y="5978094"/>
            <a:chExt cx="1961645" cy="425663"/>
          </a:xfrm>
        </p:grpSpPr>
        <p:pic>
          <p:nvPicPr>
            <p:cNvPr id="2570" name="Picture" descr="Picture"/>
            <p:cNvPicPr>
              <a:picLocks noChangeAspect="1"/>
            </p:cNvPicPr>
            <p:nvPr/>
          </p:nvPicPr>
          <p:blipFill>
            <a:blip r:embed="rId3" cstate="print">
              <a:alphaModFix/>
            </a:blip>
            <a:stretch>
              <a:fillRect/>
            </a:stretch>
          </p:blipFill>
          <p:spPr>
            <a:xfrm>
              <a:off x="10933294" y="5978096"/>
              <a:ext cx="425639" cy="425661"/>
            </a:xfrm>
            <a:prstGeom prst="rect">
              <a:avLst/>
            </a:prstGeom>
          </p:spPr>
        </p:pic>
        <p:pic>
          <p:nvPicPr>
            <p:cNvPr id="3037" name="Picture" descr="Picture"/>
            <p:cNvPicPr>
              <a:picLocks noChangeAspect="1"/>
            </p:cNvPicPr>
            <p:nvPr/>
          </p:nvPicPr>
          <p:blipFill>
            <a:blip r:embed="rId4" cstate="print">
              <a:alphaModFix/>
            </a:blip>
            <a:stretch>
              <a:fillRect/>
            </a:stretch>
          </p:blipFill>
          <p:spPr>
            <a:xfrm>
              <a:off x="11700735" y="5978094"/>
              <a:ext cx="425639" cy="425661"/>
            </a:xfrm>
            <a:prstGeom prst="rect">
              <a:avLst/>
            </a:prstGeom>
          </p:spPr>
        </p:pic>
        <p:pic>
          <p:nvPicPr>
            <p:cNvPr id="3504" name="Picture" descr="Picture"/>
            <p:cNvPicPr>
              <a:picLocks noChangeAspect="1"/>
            </p:cNvPicPr>
            <p:nvPr/>
          </p:nvPicPr>
          <p:blipFill>
            <a:blip r:embed="rId5" cstate="print">
              <a:alphaModFix/>
            </a:blip>
            <a:stretch>
              <a:fillRect/>
            </a:stretch>
          </p:blipFill>
          <p:spPr>
            <a:xfrm>
              <a:off x="12469300" y="5978094"/>
              <a:ext cx="425639" cy="425661"/>
            </a:xfrm>
            <a:prstGeom prst="rect">
              <a:avLst/>
            </a:prstGeom>
          </p:spPr>
        </p:pic>
      </p:grpSp>
      <p:sp>
        <p:nvSpPr>
          <p:cNvPr id="7125" name="文本"/>
          <p:cNvSpPr>
            <a:spLocks noGrp="1"/>
          </p:cNvSpPr>
          <p:nvPr>
            <p:ph type="ctrTitle" idx="4294967295"/>
          </p:nvPr>
        </p:nvSpPr>
        <p:spPr>
          <a:xfrm>
            <a:off x="479661" y="685579"/>
            <a:ext cx="3533046" cy="321720"/>
          </a:xfrm>
          <a:prstGeom prst="rect">
            <a:avLst/>
          </a:prstGeom>
        </p:spPr>
        <p:txBody>
          <a:bodyPr vert="horz" lIns="0" tIns="0" rIns="0" bIns="0" rtlCol="0" anchor="ctr">
            <a:noAutofit/>
          </a:bodyPr>
          <a:lstStyle/>
          <a:p>
            <a:pPr>
              <a:lnSpc>
                <a:spcPts val="1720"/>
              </a:lnSpc>
            </a:pPr>
            <a:r>
              <a:rPr kumimoji="1" lang="en-US" altLang="zh-CN" sz="2400" dirty="0">
                <a:solidFill>
                  <a:srgbClr val="C00000"/>
                </a:solidFill>
                <a:latin typeface="Ink Free" panose="03080402000500000000" pitchFamily="66" charset="0"/>
              </a:rPr>
              <a:t>Step1 </a:t>
            </a:r>
            <a:r>
              <a:rPr kumimoji="1" lang="zh-CN" altLang="en-US" sz="2400" dirty="0">
                <a:solidFill>
                  <a:srgbClr val="C00000"/>
                </a:solidFill>
                <a:latin typeface="Ink Free" panose="03080402000500000000" pitchFamily="66" charset="0"/>
              </a:rPr>
              <a:t>：</a:t>
            </a:r>
            <a:r>
              <a:rPr kumimoji="1" lang="en-US" altLang="zh-CN" sz="2400" dirty="0">
                <a:solidFill>
                  <a:srgbClr val="C00000"/>
                </a:solidFill>
                <a:latin typeface="Ink Free" panose="03080402000500000000" pitchFamily="66" charset="0"/>
              </a:rPr>
              <a:t>get the </a:t>
            </a:r>
            <a:r>
              <a:rPr kumimoji="1" lang="en-US" altLang="zh-CN" sz="2400" dirty="0" err="1">
                <a:solidFill>
                  <a:srgbClr val="C00000"/>
                </a:solidFill>
                <a:latin typeface="Ink Free" panose="03080402000500000000" pitchFamily="66" charset="0"/>
              </a:rPr>
              <a:t>wifi</a:t>
            </a:r>
            <a:r>
              <a:rPr kumimoji="1" lang="en-US" altLang="zh-CN" sz="2400" dirty="0">
                <a:solidFill>
                  <a:srgbClr val="C00000"/>
                </a:solidFill>
                <a:latin typeface="Ink Free" panose="03080402000500000000" pitchFamily="66" charset="0"/>
              </a:rPr>
              <a:t> list</a:t>
            </a:r>
            <a:endParaRPr kumimoji="1" lang="zh-CN" altLang="en-US" sz="2400" b="1" dirty="0">
              <a:solidFill>
                <a:srgbClr val="C00000"/>
              </a:solidFill>
              <a:latin typeface="Ink Free" panose="03080402000500000000" pitchFamily="66" charset="0"/>
            </a:endParaRPr>
          </a:p>
        </p:txBody>
      </p:sp>
      <p:pic>
        <p:nvPicPr>
          <p:cNvPr id="1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31" y="151474"/>
            <a:ext cx="9318461" cy="451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组合 5">
            <a:extLst>
              <a:ext uri="{FF2B5EF4-FFF2-40B4-BE49-F238E27FC236}">
                <a16:creationId xmlns:a16="http://schemas.microsoft.com/office/drawing/2014/main" xmlns="" id="{3232D1F6-28A5-4AF5-B302-3DFF8FCEA544}"/>
              </a:ext>
            </a:extLst>
          </p:cNvPr>
          <p:cNvGrpSpPr/>
          <p:nvPr/>
        </p:nvGrpSpPr>
        <p:grpSpPr>
          <a:xfrm>
            <a:off x="6076870" y="2575247"/>
            <a:ext cx="2818036" cy="2776740"/>
            <a:chOff x="12362648" y="7676108"/>
            <a:chExt cx="5306336" cy="3592353"/>
          </a:xfrm>
        </p:grpSpPr>
        <p:pic>
          <p:nvPicPr>
            <p:cNvPr id="5509" name="Picture" descr="Picture"/>
            <p:cNvPicPr>
              <a:picLocks noChangeAspect="1"/>
            </p:cNvPicPr>
            <p:nvPr/>
          </p:nvPicPr>
          <p:blipFill>
            <a:blip r:embed="rId7" cstate="print">
              <a:alphaModFix/>
            </a:blip>
            <a:stretch>
              <a:fillRect/>
            </a:stretch>
          </p:blipFill>
          <p:spPr>
            <a:xfrm>
              <a:off x="12362648" y="7676108"/>
              <a:ext cx="683496" cy="710463"/>
            </a:xfrm>
            <a:prstGeom prst="rect">
              <a:avLst/>
            </a:prstGeom>
          </p:spPr>
        </p:pic>
        <p:sp>
          <p:nvSpPr>
            <p:cNvPr id="2" name="矩形 1"/>
            <p:cNvSpPr/>
            <p:nvPr/>
          </p:nvSpPr>
          <p:spPr>
            <a:xfrm>
              <a:off x="12912522" y="7853571"/>
              <a:ext cx="4756462" cy="3414890"/>
            </a:xfrm>
            <a:prstGeom prst="rect">
              <a:avLst/>
            </a:prstGeom>
          </p:spPr>
          <p:txBody>
            <a:bodyPr wrap="square">
              <a:spAutoFit/>
            </a:bodyPr>
            <a:lstStyle/>
            <a:p>
              <a:pPr indent="171416">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WebRTC</a:t>
              </a:r>
              <a:r>
                <a:rPr lang="zh-CN" altLang="en-US" sz="1400" dirty="0">
                  <a:solidFill>
                    <a:schemeClr val="bg1"/>
                  </a:solidFill>
                  <a:latin typeface="微软雅黑" panose="020B0503020204020204" pitchFamily="34" charset="-122"/>
                  <a:ea typeface="微软雅黑" panose="020B0503020204020204" pitchFamily="34" charset="-122"/>
                </a:rPr>
                <a:t>由语音引擎、视频引擎和网络传输三大模块构成，其中语音引擎是</a:t>
              </a:r>
              <a:r>
                <a:rPr lang="en-US" altLang="zh-CN" sz="1400" dirty="0">
                  <a:solidFill>
                    <a:schemeClr val="bg1"/>
                  </a:solidFill>
                  <a:latin typeface="微软雅黑" panose="020B0503020204020204" pitchFamily="34" charset="-122"/>
                  <a:ea typeface="微软雅黑" panose="020B0503020204020204" pitchFamily="34" charset="-122"/>
                </a:rPr>
                <a:t>WebRTC</a:t>
              </a:r>
              <a:r>
                <a:rPr lang="zh-CN" altLang="en-US" sz="1400" dirty="0">
                  <a:solidFill>
                    <a:schemeClr val="bg1"/>
                  </a:solidFill>
                  <a:latin typeface="微软雅黑" panose="020B0503020204020204" pitchFamily="34" charset="-122"/>
                  <a:ea typeface="微软雅黑" panose="020B0503020204020204" pitchFamily="34" charset="-122"/>
                </a:rPr>
                <a:t>最具价值的技术之一。</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71416">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WebRTC</a:t>
              </a:r>
              <a:r>
                <a:rPr lang="zh-CN" altLang="en-US" sz="1400" dirty="0">
                  <a:solidFill>
                    <a:schemeClr val="bg1"/>
                  </a:solidFill>
                  <a:latin typeface="微软雅黑" panose="020B0503020204020204" pitchFamily="34" charset="-122"/>
                  <a:ea typeface="微软雅黑" panose="020B0503020204020204" pitchFamily="34" charset="-122"/>
                </a:rPr>
                <a:t>语音引擎由一系列音频和网络处理模块组成，包括从音频采集到网络传输等流程的完整解决方案。</a:t>
              </a:r>
              <a:endParaRPr lang="en-US" altLang="zh-CN" sz="1400" dirty="0">
                <a:solidFill>
                  <a:schemeClr val="bg1"/>
                </a:solidFill>
                <a:latin typeface="微软雅黑" panose="020B0503020204020204" pitchFamily="34" charset="-122"/>
                <a:ea typeface="微软雅黑" panose="020B0503020204020204" pitchFamily="34" charset="-122"/>
              </a:endParaRPr>
            </a:p>
          </p:txBody>
        </p:sp>
      </p:grpSp>
      <p:sp>
        <p:nvSpPr>
          <p:cNvPr id="925" name="文本"/>
          <p:cNvSpPr>
            <a:spLocks noGrp="1"/>
          </p:cNvSpPr>
          <p:nvPr>
            <p:ph type="ctrTitle" idx="4294967295"/>
          </p:nvPr>
        </p:nvSpPr>
        <p:spPr>
          <a:xfrm>
            <a:off x="288020" y="83461"/>
            <a:ext cx="3454222" cy="587678"/>
          </a:xfrm>
          <a:prstGeom prst="rect">
            <a:avLst/>
          </a:prstGeom>
        </p:spPr>
        <p:txBody>
          <a:bodyPr vert="horz" lIns="0" tIns="0" rIns="0" bIns="0" rtlCol="0" anchor="ctr">
            <a:noAutofit/>
          </a:bodyPr>
          <a:lstStyle/>
          <a:p>
            <a:pPr>
              <a:lnSpc>
                <a:spcPts val="2885"/>
              </a:lnSpc>
            </a:pPr>
            <a:r>
              <a:rPr kumimoji="1" lang="en-US" altLang="zh-CN" sz="2400" dirty="0">
                <a:solidFill>
                  <a:schemeClr val="bg1"/>
                </a:solidFill>
                <a:latin typeface="微软雅黑" panose="020B0503020204020204" pitchFamily="34" charset="-122"/>
                <a:ea typeface="微软雅黑" panose="020B0503020204020204" pitchFamily="34" charset="-122"/>
              </a:rPr>
              <a:t>Step 1</a:t>
            </a:r>
            <a:r>
              <a:rPr kumimoji="1" lang="zh-CN" altLang="en-US" sz="2400" dirty="0">
                <a:solidFill>
                  <a:schemeClr val="bg1"/>
                </a:solidFill>
                <a:latin typeface="微软雅黑" panose="020B0503020204020204" pitchFamily="34" charset="-122"/>
                <a:ea typeface="微软雅黑" panose="020B0503020204020204" pitchFamily="34" charset="-122"/>
              </a:rPr>
              <a:t>：获取</a:t>
            </a:r>
            <a:r>
              <a:rPr kumimoji="1" lang="en-US" altLang="zh-CN" sz="2400" dirty="0" err="1">
                <a:solidFill>
                  <a:schemeClr val="bg1"/>
                </a:solidFill>
                <a:latin typeface="微软雅黑" panose="020B0503020204020204" pitchFamily="34" charset="-122"/>
                <a:ea typeface="微软雅黑" panose="020B0503020204020204" pitchFamily="34" charset="-122"/>
              </a:rPr>
              <a:t>wifi</a:t>
            </a:r>
            <a:r>
              <a:rPr kumimoji="1" lang="zh-CN" altLang="en-US" sz="2400" dirty="0">
                <a:solidFill>
                  <a:schemeClr val="bg1"/>
                </a:solidFill>
                <a:latin typeface="微软雅黑" panose="020B0503020204020204" pitchFamily="34" charset="-122"/>
                <a:ea typeface="微软雅黑" panose="020B0503020204020204" pitchFamily="34" charset="-122"/>
              </a:rPr>
              <a:t>列表</a:t>
            </a:r>
            <a:endParaRPr kumimoji="1"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xmlns="" id="{78FDB079-827D-49D3-8F13-D51774E70E00}"/>
              </a:ext>
            </a:extLst>
          </p:cNvPr>
          <p:cNvSpPr/>
          <p:nvPr/>
        </p:nvSpPr>
        <p:spPr>
          <a:xfrm>
            <a:off x="288020" y="1047848"/>
            <a:ext cx="4955709" cy="460704"/>
          </a:xfrm>
          <a:prstGeom prst="rect">
            <a:avLst/>
          </a:prstGeom>
        </p:spPr>
        <p:txBody>
          <a:bodyPr wrap="square">
            <a:spAutoFit/>
          </a:bodyPr>
          <a:lstStyle/>
          <a:p>
            <a:pPr marL="228554" indent="-228554">
              <a:lnSpc>
                <a:spcPct val="150000"/>
              </a:lnSpc>
              <a:buFont typeface="Wingdings" panose="05000000000000000000" pitchFamily="2" charset="2"/>
              <a:buChar char="l"/>
            </a:pPr>
            <a:r>
              <a:rPr lang="en-US" altLang="zh-CN" dirty="0">
                <a:latin typeface="微软雅黑 Light" panose="020B0502040204020203" pitchFamily="34" charset="-122"/>
                <a:ea typeface="微软雅黑 Light" panose="020B0502040204020203" pitchFamily="34" charset="-122"/>
              </a:rPr>
              <a:t>Android</a:t>
            </a:r>
            <a:r>
              <a:rPr lang="zh-CN" altLang="en-US" dirty="0">
                <a:latin typeface="微软雅黑 Light" panose="020B0502040204020203" pitchFamily="34" charset="-122"/>
                <a:ea typeface="微软雅黑 Light" panose="020B0502040204020203" pitchFamily="34" charset="-122"/>
              </a:rPr>
              <a:t>端开发：</a:t>
            </a:r>
            <a:r>
              <a:rPr lang="en-US" altLang="zh-CN" dirty="0" err="1">
                <a:latin typeface="微软雅黑 Light" panose="020B0502040204020203" pitchFamily="34" charset="-122"/>
                <a:ea typeface="微软雅黑 Light" panose="020B0502040204020203" pitchFamily="34" charset="-122"/>
              </a:rPr>
              <a:t>wifiManager</a:t>
            </a:r>
            <a:endParaRPr lang="en-US" altLang="zh-CN" dirty="0">
              <a:latin typeface="微软雅黑 Light" panose="020B0502040204020203" pitchFamily="34" charset="-122"/>
              <a:ea typeface="微软雅黑 Light" panose="020B0502040204020203" pitchFamily="34" charset="-122"/>
            </a:endParaRPr>
          </a:p>
        </p:txBody>
      </p:sp>
      <p:pic>
        <p:nvPicPr>
          <p:cNvPr id="13" name="图片 12">
            <a:extLst>
              <a:ext uri="{FF2B5EF4-FFF2-40B4-BE49-F238E27FC236}">
                <a16:creationId xmlns:a16="http://schemas.microsoft.com/office/drawing/2014/main" xmlns="" id="{D6E890D6-E4DC-4CBE-A7A0-EB676E9D7554}"/>
              </a:ext>
            </a:extLst>
          </p:cNvPr>
          <p:cNvPicPr>
            <a:picLocks noChangeAspect="1"/>
          </p:cNvPicPr>
          <p:nvPr/>
        </p:nvPicPr>
        <p:blipFill>
          <a:blip r:embed="rId8"/>
          <a:stretch>
            <a:fillRect/>
          </a:stretch>
        </p:blipFill>
        <p:spPr>
          <a:xfrm>
            <a:off x="533245" y="1648214"/>
            <a:ext cx="7380952" cy="2952381"/>
          </a:xfrm>
          <a:prstGeom prst="rect">
            <a:avLst/>
          </a:prstGeom>
        </p:spPr>
      </p:pic>
      <p:sp>
        <p:nvSpPr>
          <p:cNvPr id="22" name="矩形: 圆角 21">
            <a:extLst>
              <a:ext uri="{FF2B5EF4-FFF2-40B4-BE49-F238E27FC236}">
                <a16:creationId xmlns:a16="http://schemas.microsoft.com/office/drawing/2014/main" xmlns="" id="{9622D45A-F47C-41C9-9081-B8A7EE0B52B5}"/>
              </a:ext>
            </a:extLst>
          </p:cNvPr>
          <p:cNvSpPr/>
          <p:nvPr/>
        </p:nvSpPr>
        <p:spPr>
          <a:xfrm>
            <a:off x="906383" y="2741412"/>
            <a:ext cx="6142487" cy="24148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xmlns="" id="{CA4E6C2F-4255-4314-8382-BE028005A802}"/>
              </a:ext>
            </a:extLst>
          </p:cNvPr>
          <p:cNvCxnSpPr>
            <a:cxnSpLocks/>
          </p:cNvCxnSpPr>
          <p:nvPr/>
        </p:nvCxnSpPr>
        <p:spPr>
          <a:xfrm flipH="1">
            <a:off x="3664104" y="3011891"/>
            <a:ext cx="156275" cy="205221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5" name="矩形 24">
            <a:extLst>
              <a:ext uri="{FF2B5EF4-FFF2-40B4-BE49-F238E27FC236}">
                <a16:creationId xmlns:a16="http://schemas.microsoft.com/office/drawing/2014/main" xmlns="" id="{C96FDD18-A001-42AA-8395-0BEA0BB617D8}"/>
              </a:ext>
            </a:extLst>
          </p:cNvPr>
          <p:cNvSpPr/>
          <p:nvPr/>
        </p:nvSpPr>
        <p:spPr>
          <a:xfrm>
            <a:off x="2733355" y="5052553"/>
            <a:ext cx="1741182" cy="369332"/>
          </a:xfrm>
          <a:prstGeom prst="rect">
            <a:avLst/>
          </a:prstGeom>
        </p:spPr>
        <p:txBody>
          <a:bodyPr wrap="none">
            <a:spAutoFit/>
          </a:bodyPr>
          <a:lstStyle/>
          <a:p>
            <a:r>
              <a:rPr lang="en-US" altLang="zh-CN" dirty="0">
                <a:solidFill>
                  <a:srgbClr val="D4D4D4"/>
                </a:solidFill>
                <a:latin typeface="Consolas" panose="020B0609020204030204" pitchFamily="49" charset="0"/>
              </a:rPr>
              <a:t> </a:t>
            </a:r>
            <a:r>
              <a:rPr lang="zh-CN" altLang="en-US" dirty="0">
                <a:latin typeface="Consolas" panose="020B0609020204030204" pitchFamily="49" charset="0"/>
              </a:rPr>
              <a:t>获取</a:t>
            </a:r>
            <a:r>
              <a:rPr lang="en-US" altLang="zh-CN" dirty="0" err="1">
                <a:latin typeface="Consolas" panose="020B0609020204030204" pitchFamily="49" charset="0"/>
              </a:rPr>
              <a:t>wifi</a:t>
            </a:r>
            <a:r>
              <a:rPr lang="zh-CN" altLang="en-US" dirty="0">
                <a:latin typeface="Consolas" panose="020B0609020204030204" pitchFamily="49" charset="0"/>
              </a:rPr>
              <a:t>列表</a:t>
            </a:r>
            <a:endParaRPr lang="en-US" altLang="zh-CN" b="0" dirty="0">
              <a:effectLst/>
              <a:latin typeface="Consolas" panose="020B0609020204030204" pitchFamily="49" charset="0"/>
            </a:endParaRPr>
          </a:p>
        </p:txBody>
      </p:sp>
      <p:pic>
        <p:nvPicPr>
          <p:cNvPr id="15" name="图片 14">
            <a:extLst>
              <a:ext uri="{FF2B5EF4-FFF2-40B4-BE49-F238E27FC236}">
                <a16:creationId xmlns:a16="http://schemas.microsoft.com/office/drawing/2014/main" xmlns="" id="{44DA6A58-4139-4EF9-B7FD-D13F5B80BA42}"/>
              </a:ext>
            </a:extLst>
          </p:cNvPr>
          <p:cNvPicPr>
            <a:picLocks noChangeAspect="1"/>
          </p:cNvPicPr>
          <p:nvPr/>
        </p:nvPicPr>
        <p:blipFill>
          <a:blip r:embed="rId9"/>
          <a:stretch>
            <a:fillRect/>
          </a:stretch>
        </p:blipFill>
        <p:spPr>
          <a:xfrm>
            <a:off x="5412674" y="3346366"/>
            <a:ext cx="3506254" cy="3360160"/>
          </a:xfrm>
          <a:prstGeom prst="rect">
            <a:avLst/>
          </a:prstGeom>
        </p:spPr>
      </p:pic>
    </p:spTree>
    <p:extLst>
      <p:ext uri="{BB962C8B-B14F-4D97-AF65-F5344CB8AC3E}">
        <p14:creationId xmlns:p14="http://schemas.microsoft.com/office/powerpoint/2010/main" val="252829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xmlns="" id="{61600561-3D5A-431C-95EA-59C17D3376A6}"/>
              </a:ext>
            </a:extLst>
          </p:cNvPr>
          <p:cNvGrpSpPr/>
          <p:nvPr/>
        </p:nvGrpSpPr>
        <p:grpSpPr>
          <a:xfrm>
            <a:off x="7914197" y="6256803"/>
            <a:ext cx="980709" cy="212807"/>
            <a:chOff x="10933294" y="5978094"/>
            <a:chExt cx="1961645" cy="425663"/>
          </a:xfrm>
        </p:grpSpPr>
        <p:pic>
          <p:nvPicPr>
            <p:cNvPr id="2570" name="Picture" descr="Picture"/>
            <p:cNvPicPr>
              <a:picLocks noChangeAspect="1"/>
            </p:cNvPicPr>
            <p:nvPr/>
          </p:nvPicPr>
          <p:blipFill>
            <a:blip r:embed="rId3" cstate="print">
              <a:alphaModFix/>
            </a:blip>
            <a:stretch>
              <a:fillRect/>
            </a:stretch>
          </p:blipFill>
          <p:spPr>
            <a:xfrm>
              <a:off x="10933294" y="5978096"/>
              <a:ext cx="425639" cy="425661"/>
            </a:xfrm>
            <a:prstGeom prst="rect">
              <a:avLst/>
            </a:prstGeom>
          </p:spPr>
        </p:pic>
        <p:pic>
          <p:nvPicPr>
            <p:cNvPr id="3037" name="Picture" descr="Picture"/>
            <p:cNvPicPr>
              <a:picLocks noChangeAspect="1"/>
            </p:cNvPicPr>
            <p:nvPr/>
          </p:nvPicPr>
          <p:blipFill>
            <a:blip r:embed="rId4" cstate="print">
              <a:alphaModFix/>
            </a:blip>
            <a:stretch>
              <a:fillRect/>
            </a:stretch>
          </p:blipFill>
          <p:spPr>
            <a:xfrm>
              <a:off x="11700735" y="5978094"/>
              <a:ext cx="425639" cy="425661"/>
            </a:xfrm>
            <a:prstGeom prst="rect">
              <a:avLst/>
            </a:prstGeom>
          </p:spPr>
        </p:pic>
        <p:pic>
          <p:nvPicPr>
            <p:cNvPr id="3504" name="Picture" descr="Picture"/>
            <p:cNvPicPr>
              <a:picLocks noChangeAspect="1"/>
            </p:cNvPicPr>
            <p:nvPr/>
          </p:nvPicPr>
          <p:blipFill>
            <a:blip r:embed="rId5" cstate="print">
              <a:alphaModFix/>
            </a:blip>
            <a:stretch>
              <a:fillRect/>
            </a:stretch>
          </p:blipFill>
          <p:spPr>
            <a:xfrm>
              <a:off x="12469300" y="5978094"/>
              <a:ext cx="425639" cy="425661"/>
            </a:xfrm>
            <a:prstGeom prst="rect">
              <a:avLst/>
            </a:prstGeom>
          </p:spPr>
        </p:pic>
      </p:grpSp>
      <p:sp>
        <p:nvSpPr>
          <p:cNvPr id="7125" name="文本"/>
          <p:cNvSpPr>
            <a:spLocks noGrp="1"/>
          </p:cNvSpPr>
          <p:nvPr>
            <p:ph type="ctrTitle" idx="4294967295"/>
          </p:nvPr>
        </p:nvSpPr>
        <p:spPr>
          <a:xfrm>
            <a:off x="479661" y="685579"/>
            <a:ext cx="4340914" cy="471052"/>
          </a:xfrm>
          <a:prstGeom prst="rect">
            <a:avLst/>
          </a:prstGeom>
        </p:spPr>
        <p:txBody>
          <a:bodyPr vert="horz" lIns="0" tIns="0" rIns="0" bIns="0" rtlCol="0" anchor="ctr">
            <a:noAutofit/>
          </a:bodyPr>
          <a:lstStyle/>
          <a:p>
            <a:pPr>
              <a:lnSpc>
                <a:spcPts val="1720"/>
              </a:lnSpc>
            </a:pPr>
            <a:r>
              <a:rPr kumimoji="1" lang="en-US" altLang="zh-CN" sz="2400" dirty="0">
                <a:solidFill>
                  <a:srgbClr val="C00000"/>
                </a:solidFill>
                <a:latin typeface="Ink Free" panose="03080402000500000000" pitchFamily="66" charset="0"/>
              </a:rPr>
              <a:t>Step2 </a:t>
            </a:r>
            <a:r>
              <a:rPr kumimoji="1" lang="zh-CN" altLang="en-US" sz="2400" dirty="0">
                <a:solidFill>
                  <a:srgbClr val="C00000"/>
                </a:solidFill>
                <a:latin typeface="Ink Free" panose="03080402000500000000" pitchFamily="66" charset="0"/>
              </a:rPr>
              <a:t>：</a:t>
            </a:r>
            <a:r>
              <a:rPr kumimoji="1" lang="en-US" altLang="zh-CN" sz="2400" dirty="0">
                <a:solidFill>
                  <a:srgbClr val="C00000"/>
                </a:solidFill>
                <a:latin typeface="Ink Free" panose="03080402000500000000" pitchFamily="66" charset="0"/>
              </a:rPr>
              <a:t>generating passwords</a:t>
            </a:r>
            <a:endParaRPr kumimoji="1" lang="zh-CN" altLang="en-US" sz="2400" b="1" dirty="0">
              <a:solidFill>
                <a:srgbClr val="C00000"/>
              </a:solidFill>
              <a:latin typeface="Ink Free" panose="03080402000500000000" pitchFamily="66" charset="0"/>
            </a:endParaRPr>
          </a:p>
        </p:txBody>
      </p:sp>
      <p:pic>
        <p:nvPicPr>
          <p:cNvPr id="1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31" y="151474"/>
            <a:ext cx="9318461" cy="451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组合 5">
            <a:extLst>
              <a:ext uri="{FF2B5EF4-FFF2-40B4-BE49-F238E27FC236}">
                <a16:creationId xmlns:a16="http://schemas.microsoft.com/office/drawing/2014/main" xmlns="" id="{3232D1F6-28A5-4AF5-B302-3DFF8FCEA544}"/>
              </a:ext>
            </a:extLst>
          </p:cNvPr>
          <p:cNvGrpSpPr/>
          <p:nvPr/>
        </p:nvGrpSpPr>
        <p:grpSpPr>
          <a:xfrm>
            <a:off x="6214418" y="1014894"/>
            <a:ext cx="2782466" cy="977499"/>
            <a:chOff x="12362648" y="7121952"/>
            <a:chExt cx="5239358" cy="1264619"/>
          </a:xfrm>
        </p:grpSpPr>
        <p:pic>
          <p:nvPicPr>
            <p:cNvPr id="5509" name="Picture" descr="Picture"/>
            <p:cNvPicPr>
              <a:picLocks noChangeAspect="1"/>
            </p:cNvPicPr>
            <p:nvPr/>
          </p:nvPicPr>
          <p:blipFill>
            <a:blip r:embed="rId7" cstate="print">
              <a:alphaModFix/>
            </a:blip>
            <a:stretch>
              <a:fillRect/>
            </a:stretch>
          </p:blipFill>
          <p:spPr>
            <a:xfrm>
              <a:off x="12362648" y="7676108"/>
              <a:ext cx="683496" cy="710463"/>
            </a:xfrm>
            <a:prstGeom prst="rect">
              <a:avLst/>
            </a:prstGeom>
          </p:spPr>
        </p:pic>
        <p:sp>
          <p:nvSpPr>
            <p:cNvPr id="2" name="矩形 1"/>
            <p:cNvSpPr/>
            <p:nvPr/>
          </p:nvSpPr>
          <p:spPr>
            <a:xfrm>
              <a:off x="12845545" y="7121952"/>
              <a:ext cx="4756461" cy="962516"/>
            </a:xfrm>
            <a:prstGeom prst="rect">
              <a:avLst/>
            </a:prstGeom>
          </p:spPr>
          <p:txBody>
            <a:bodyPr wrap="square">
              <a:spAutoFit/>
            </a:bodyPr>
            <a:lstStyle/>
            <a:p>
              <a:pPr indent="171416">
                <a:lnSpc>
                  <a:spcPct val="150000"/>
                </a:lnSpc>
              </a:pPr>
              <a:r>
                <a:rPr lang="zh-CN" altLang="en-US" sz="3200" dirty="0">
                  <a:latin typeface="微软雅黑" panose="020B0503020204020204" pitchFamily="34" charset="-122"/>
                  <a:ea typeface="微软雅黑" panose="020B0503020204020204" pitchFamily="34" charset="-122"/>
                </a:rPr>
                <a:t>递归算法</a:t>
              </a:r>
              <a:endParaRPr lang="en-US" altLang="zh-CN" sz="3200" dirty="0">
                <a:latin typeface="微软雅黑" panose="020B0503020204020204" pitchFamily="34" charset="-122"/>
                <a:ea typeface="微软雅黑" panose="020B0503020204020204" pitchFamily="34" charset="-122"/>
              </a:endParaRPr>
            </a:p>
          </p:txBody>
        </p:sp>
      </p:grpSp>
      <p:sp>
        <p:nvSpPr>
          <p:cNvPr id="925" name="文本"/>
          <p:cNvSpPr>
            <a:spLocks noGrp="1"/>
          </p:cNvSpPr>
          <p:nvPr>
            <p:ph type="ctrTitle" idx="4294967295"/>
          </p:nvPr>
        </p:nvSpPr>
        <p:spPr>
          <a:xfrm>
            <a:off x="288020" y="83461"/>
            <a:ext cx="3454222" cy="587678"/>
          </a:xfrm>
          <a:prstGeom prst="rect">
            <a:avLst/>
          </a:prstGeom>
        </p:spPr>
        <p:txBody>
          <a:bodyPr vert="horz" lIns="0" tIns="0" rIns="0" bIns="0" rtlCol="0" anchor="ctr">
            <a:noAutofit/>
          </a:bodyPr>
          <a:lstStyle/>
          <a:p>
            <a:pPr>
              <a:lnSpc>
                <a:spcPts val="2885"/>
              </a:lnSpc>
            </a:pPr>
            <a:r>
              <a:rPr kumimoji="1" lang="en-US" altLang="zh-CN" sz="2400" dirty="0">
                <a:solidFill>
                  <a:schemeClr val="bg1"/>
                </a:solidFill>
                <a:latin typeface="微软雅黑" panose="020B0503020204020204" pitchFamily="34" charset="-122"/>
                <a:ea typeface="微软雅黑" panose="020B0503020204020204" pitchFamily="34" charset="-122"/>
              </a:rPr>
              <a:t>Step 2</a:t>
            </a:r>
            <a:r>
              <a:rPr kumimoji="1" lang="zh-CN" altLang="en-US" sz="2400" dirty="0">
                <a:solidFill>
                  <a:schemeClr val="bg1"/>
                </a:solidFill>
                <a:latin typeface="微软雅黑" panose="020B0503020204020204" pitchFamily="34" charset="-122"/>
                <a:ea typeface="微软雅黑" panose="020B0503020204020204" pitchFamily="34" charset="-122"/>
              </a:rPr>
              <a:t>：生成密码</a:t>
            </a:r>
            <a:endParaRPr kumimoji="1"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xmlns="" id="{78FDB079-827D-49D3-8F13-D51774E70E00}"/>
              </a:ext>
            </a:extLst>
          </p:cNvPr>
          <p:cNvSpPr/>
          <p:nvPr/>
        </p:nvSpPr>
        <p:spPr>
          <a:xfrm>
            <a:off x="519915" y="4800285"/>
            <a:ext cx="7691930" cy="876202"/>
          </a:xfrm>
          <a:prstGeom prst="rect">
            <a:avLst/>
          </a:prstGeom>
        </p:spPr>
        <p:txBody>
          <a:bodyPr wrap="square">
            <a:spAutoFit/>
          </a:bodyPr>
          <a:lstStyle/>
          <a:p>
            <a:pPr>
              <a:lnSpc>
                <a:spcPct val="150000"/>
              </a:lnSpc>
            </a:pPr>
            <a:r>
              <a:rPr lang="zh-CN" altLang="en-US" dirty="0"/>
              <a:t>字符空间：</a:t>
            </a:r>
            <a:r>
              <a:rPr lang="en-US" altLang="zh-CN" dirty="0"/>
              <a:t>characters = list("0123456789abcdefghijklmnopqrstuvwxyz")</a:t>
            </a:r>
          </a:p>
          <a:p>
            <a:pPr>
              <a:lnSpc>
                <a:spcPct val="150000"/>
              </a:lnSpc>
            </a:pPr>
            <a:endParaRPr lang="en-US" altLang="zh-CN" dirty="0">
              <a:latin typeface="微软雅黑 Light" panose="020B0502040204020203" pitchFamily="34" charset="-122"/>
              <a:ea typeface="微软雅黑 Light" panose="020B0502040204020203" pitchFamily="34" charset="-122"/>
            </a:endParaRPr>
          </a:p>
        </p:txBody>
      </p:sp>
      <p:sp>
        <p:nvSpPr>
          <p:cNvPr id="17" name="矩形 16">
            <a:extLst>
              <a:ext uri="{FF2B5EF4-FFF2-40B4-BE49-F238E27FC236}">
                <a16:creationId xmlns:a16="http://schemas.microsoft.com/office/drawing/2014/main" xmlns="" id="{B159D3C1-1D08-4BCE-B1E9-DEC6EAF28125}"/>
              </a:ext>
            </a:extLst>
          </p:cNvPr>
          <p:cNvSpPr/>
          <p:nvPr/>
        </p:nvSpPr>
        <p:spPr>
          <a:xfrm>
            <a:off x="3253768" y="5502991"/>
            <a:ext cx="346328" cy="470578"/>
          </a:xfrm>
          <a:prstGeom prst="rect">
            <a:avLst/>
          </a:prstGeom>
        </p:spPr>
        <p:txBody>
          <a:bodyPr wrap="square">
            <a:spAutoFit/>
          </a:bodyPr>
          <a:lstStyle/>
          <a:p>
            <a:pPr>
              <a:lnSpc>
                <a:spcPct val="150000"/>
              </a:lnSpc>
            </a:pPr>
            <a:r>
              <a:rPr lang="en-US" altLang="zh-CN" b="1" dirty="0">
                <a:latin typeface="方正粗黑宋简体" panose="02000000000000000000" pitchFamily="2" charset="-122"/>
                <a:ea typeface="方正粗黑宋简体" panose="02000000000000000000" pitchFamily="2" charset="-122"/>
              </a:rPr>
              <a:t>0</a:t>
            </a:r>
          </a:p>
        </p:txBody>
      </p:sp>
      <p:pic>
        <p:nvPicPr>
          <p:cNvPr id="10" name="图片 9">
            <a:extLst>
              <a:ext uri="{FF2B5EF4-FFF2-40B4-BE49-F238E27FC236}">
                <a16:creationId xmlns:a16="http://schemas.microsoft.com/office/drawing/2014/main" xmlns="" id="{82E293E9-E5CF-4544-8DD9-CB8D4F11808D}"/>
              </a:ext>
            </a:extLst>
          </p:cNvPr>
          <p:cNvPicPr>
            <a:picLocks noChangeAspect="1"/>
          </p:cNvPicPr>
          <p:nvPr/>
        </p:nvPicPr>
        <p:blipFill>
          <a:blip r:embed="rId8"/>
          <a:stretch>
            <a:fillRect/>
          </a:stretch>
        </p:blipFill>
        <p:spPr>
          <a:xfrm>
            <a:off x="519915" y="1239084"/>
            <a:ext cx="5457143" cy="3371429"/>
          </a:xfrm>
          <a:prstGeom prst="rect">
            <a:avLst/>
          </a:prstGeom>
        </p:spPr>
      </p:pic>
      <p:sp>
        <p:nvSpPr>
          <p:cNvPr id="20" name="矩形 19">
            <a:extLst>
              <a:ext uri="{FF2B5EF4-FFF2-40B4-BE49-F238E27FC236}">
                <a16:creationId xmlns:a16="http://schemas.microsoft.com/office/drawing/2014/main" xmlns="" id="{247F36D3-402B-452D-8781-F85D220E4905}"/>
              </a:ext>
            </a:extLst>
          </p:cNvPr>
          <p:cNvSpPr/>
          <p:nvPr/>
        </p:nvSpPr>
        <p:spPr>
          <a:xfrm>
            <a:off x="3481539" y="5506058"/>
            <a:ext cx="346328" cy="470578"/>
          </a:xfrm>
          <a:prstGeom prst="rect">
            <a:avLst/>
          </a:prstGeom>
        </p:spPr>
        <p:txBody>
          <a:bodyPr wrap="square">
            <a:spAutoFit/>
          </a:bodyPr>
          <a:lstStyle/>
          <a:p>
            <a:pPr>
              <a:lnSpc>
                <a:spcPct val="150000"/>
              </a:lnSpc>
            </a:pPr>
            <a:r>
              <a:rPr lang="en-US" altLang="zh-CN" b="1" dirty="0">
                <a:latin typeface="方正粗黑宋简体" panose="02000000000000000000" pitchFamily="2" charset="-122"/>
                <a:ea typeface="方正粗黑宋简体" panose="02000000000000000000" pitchFamily="2" charset="-122"/>
              </a:rPr>
              <a:t>0</a:t>
            </a:r>
          </a:p>
        </p:txBody>
      </p:sp>
      <p:sp>
        <p:nvSpPr>
          <p:cNvPr id="21" name="矩形 20">
            <a:extLst>
              <a:ext uri="{FF2B5EF4-FFF2-40B4-BE49-F238E27FC236}">
                <a16:creationId xmlns:a16="http://schemas.microsoft.com/office/drawing/2014/main" xmlns="" id="{22D220FC-BADD-4C6E-98D2-01366F770B35}"/>
              </a:ext>
            </a:extLst>
          </p:cNvPr>
          <p:cNvSpPr/>
          <p:nvPr/>
        </p:nvSpPr>
        <p:spPr>
          <a:xfrm>
            <a:off x="3728104" y="5505409"/>
            <a:ext cx="346328" cy="470578"/>
          </a:xfrm>
          <a:prstGeom prst="rect">
            <a:avLst/>
          </a:prstGeom>
        </p:spPr>
        <p:txBody>
          <a:bodyPr wrap="square">
            <a:spAutoFit/>
          </a:bodyPr>
          <a:lstStyle/>
          <a:p>
            <a:pPr>
              <a:lnSpc>
                <a:spcPct val="150000"/>
              </a:lnSpc>
            </a:pPr>
            <a:r>
              <a:rPr lang="en-US" altLang="zh-CN" b="1" dirty="0">
                <a:latin typeface="方正粗黑宋简体" panose="02000000000000000000" pitchFamily="2" charset="-122"/>
                <a:ea typeface="方正粗黑宋简体" panose="02000000000000000000" pitchFamily="2" charset="-122"/>
              </a:rPr>
              <a:t>0</a:t>
            </a:r>
          </a:p>
        </p:txBody>
      </p:sp>
      <p:sp>
        <p:nvSpPr>
          <p:cNvPr id="22" name="矩形 21">
            <a:extLst>
              <a:ext uri="{FF2B5EF4-FFF2-40B4-BE49-F238E27FC236}">
                <a16:creationId xmlns:a16="http://schemas.microsoft.com/office/drawing/2014/main" xmlns="" id="{8FC87D94-569B-4CC2-B545-F56726ED51C5}"/>
              </a:ext>
            </a:extLst>
          </p:cNvPr>
          <p:cNvSpPr/>
          <p:nvPr/>
        </p:nvSpPr>
        <p:spPr>
          <a:xfrm>
            <a:off x="3980094" y="5504945"/>
            <a:ext cx="346328" cy="470578"/>
          </a:xfrm>
          <a:prstGeom prst="rect">
            <a:avLst/>
          </a:prstGeom>
        </p:spPr>
        <p:txBody>
          <a:bodyPr wrap="square">
            <a:spAutoFit/>
          </a:bodyPr>
          <a:lstStyle/>
          <a:p>
            <a:pPr>
              <a:lnSpc>
                <a:spcPct val="150000"/>
              </a:lnSpc>
            </a:pPr>
            <a:r>
              <a:rPr lang="en-US" altLang="zh-CN" b="1" dirty="0">
                <a:latin typeface="方正粗黑宋简体" panose="02000000000000000000" pitchFamily="2" charset="-122"/>
                <a:ea typeface="方正粗黑宋简体" panose="02000000000000000000" pitchFamily="2" charset="-122"/>
              </a:rPr>
              <a:t>0</a:t>
            </a:r>
          </a:p>
        </p:txBody>
      </p:sp>
      <p:sp>
        <p:nvSpPr>
          <p:cNvPr id="23" name="矩形 22">
            <a:extLst>
              <a:ext uri="{FF2B5EF4-FFF2-40B4-BE49-F238E27FC236}">
                <a16:creationId xmlns:a16="http://schemas.microsoft.com/office/drawing/2014/main" xmlns="" id="{4D471033-8359-4BA8-B281-934169149B01}"/>
              </a:ext>
            </a:extLst>
          </p:cNvPr>
          <p:cNvSpPr/>
          <p:nvPr/>
        </p:nvSpPr>
        <p:spPr>
          <a:xfrm>
            <a:off x="4225672" y="5506058"/>
            <a:ext cx="346328" cy="470578"/>
          </a:xfrm>
          <a:prstGeom prst="rect">
            <a:avLst/>
          </a:prstGeom>
        </p:spPr>
        <p:txBody>
          <a:bodyPr wrap="square">
            <a:spAutoFit/>
          </a:bodyPr>
          <a:lstStyle/>
          <a:p>
            <a:pPr>
              <a:lnSpc>
                <a:spcPct val="150000"/>
              </a:lnSpc>
            </a:pPr>
            <a:r>
              <a:rPr lang="en-US" altLang="zh-CN" b="1" dirty="0">
                <a:latin typeface="方正粗黑宋简体" panose="02000000000000000000" pitchFamily="2" charset="-122"/>
                <a:ea typeface="方正粗黑宋简体" panose="02000000000000000000" pitchFamily="2" charset="-122"/>
              </a:rPr>
              <a:t>0</a:t>
            </a:r>
          </a:p>
        </p:txBody>
      </p:sp>
      <p:sp>
        <p:nvSpPr>
          <p:cNvPr id="24" name="矩形 23">
            <a:extLst>
              <a:ext uri="{FF2B5EF4-FFF2-40B4-BE49-F238E27FC236}">
                <a16:creationId xmlns:a16="http://schemas.microsoft.com/office/drawing/2014/main" xmlns="" id="{554A4FF9-D7AD-476D-9573-23E7517A63D4}"/>
              </a:ext>
            </a:extLst>
          </p:cNvPr>
          <p:cNvSpPr/>
          <p:nvPr/>
        </p:nvSpPr>
        <p:spPr>
          <a:xfrm>
            <a:off x="4512135" y="5497668"/>
            <a:ext cx="346328" cy="470578"/>
          </a:xfrm>
          <a:prstGeom prst="rect">
            <a:avLst/>
          </a:prstGeom>
        </p:spPr>
        <p:txBody>
          <a:bodyPr wrap="square">
            <a:spAutoFit/>
          </a:bodyPr>
          <a:lstStyle/>
          <a:p>
            <a:pPr>
              <a:lnSpc>
                <a:spcPct val="150000"/>
              </a:lnSpc>
            </a:pPr>
            <a:r>
              <a:rPr lang="en-US" altLang="zh-CN" b="1" dirty="0">
                <a:latin typeface="方正粗黑宋简体" panose="02000000000000000000" pitchFamily="2" charset="-122"/>
                <a:ea typeface="方正粗黑宋简体" panose="02000000000000000000" pitchFamily="2" charset="-122"/>
              </a:rPr>
              <a:t>0</a:t>
            </a:r>
          </a:p>
        </p:txBody>
      </p:sp>
      <p:sp>
        <p:nvSpPr>
          <p:cNvPr id="25" name="矩形 24">
            <a:extLst>
              <a:ext uri="{FF2B5EF4-FFF2-40B4-BE49-F238E27FC236}">
                <a16:creationId xmlns:a16="http://schemas.microsoft.com/office/drawing/2014/main" xmlns="" id="{E77F984B-A57B-4AEF-8B1D-789788354F5A}"/>
              </a:ext>
            </a:extLst>
          </p:cNvPr>
          <p:cNvSpPr/>
          <p:nvPr/>
        </p:nvSpPr>
        <p:spPr>
          <a:xfrm>
            <a:off x="4764125" y="5502991"/>
            <a:ext cx="346328" cy="470578"/>
          </a:xfrm>
          <a:prstGeom prst="rect">
            <a:avLst/>
          </a:prstGeom>
        </p:spPr>
        <p:txBody>
          <a:bodyPr wrap="square">
            <a:spAutoFit/>
          </a:bodyPr>
          <a:lstStyle/>
          <a:p>
            <a:pPr>
              <a:lnSpc>
                <a:spcPct val="150000"/>
              </a:lnSpc>
            </a:pPr>
            <a:r>
              <a:rPr lang="en-US" altLang="zh-CN" b="1" dirty="0">
                <a:latin typeface="方正粗黑宋简体" panose="02000000000000000000" pitchFamily="2" charset="-122"/>
                <a:ea typeface="方正粗黑宋简体" panose="02000000000000000000" pitchFamily="2" charset="-122"/>
              </a:rPr>
              <a:t>0</a:t>
            </a:r>
          </a:p>
        </p:txBody>
      </p:sp>
      <p:sp>
        <p:nvSpPr>
          <p:cNvPr id="26" name="矩形 25">
            <a:extLst>
              <a:ext uri="{FF2B5EF4-FFF2-40B4-BE49-F238E27FC236}">
                <a16:creationId xmlns:a16="http://schemas.microsoft.com/office/drawing/2014/main" xmlns="" id="{76768262-84A2-4889-9E70-4B6676455B03}"/>
              </a:ext>
            </a:extLst>
          </p:cNvPr>
          <p:cNvSpPr/>
          <p:nvPr/>
        </p:nvSpPr>
        <p:spPr>
          <a:xfrm>
            <a:off x="4770785" y="5496067"/>
            <a:ext cx="346328" cy="470578"/>
          </a:xfrm>
          <a:prstGeom prst="rect">
            <a:avLst/>
          </a:prstGeom>
        </p:spPr>
        <p:txBody>
          <a:bodyPr wrap="square">
            <a:spAutoFit/>
          </a:bodyPr>
          <a:lstStyle/>
          <a:p>
            <a:pPr>
              <a:lnSpc>
                <a:spcPct val="150000"/>
              </a:lnSpc>
            </a:pPr>
            <a:r>
              <a:rPr lang="en-US" altLang="zh-CN" b="1" dirty="0">
                <a:latin typeface="方正粗黑宋简体" panose="02000000000000000000" pitchFamily="2" charset="-122"/>
                <a:ea typeface="方正粗黑宋简体" panose="02000000000000000000" pitchFamily="2" charset="-122"/>
              </a:rPr>
              <a:t>1</a:t>
            </a:r>
          </a:p>
        </p:txBody>
      </p:sp>
      <p:sp>
        <p:nvSpPr>
          <p:cNvPr id="27" name="矩形 26">
            <a:extLst>
              <a:ext uri="{FF2B5EF4-FFF2-40B4-BE49-F238E27FC236}">
                <a16:creationId xmlns:a16="http://schemas.microsoft.com/office/drawing/2014/main" xmlns="" id="{823E31D9-C874-4F45-9721-D13EEB467650}"/>
              </a:ext>
            </a:extLst>
          </p:cNvPr>
          <p:cNvSpPr/>
          <p:nvPr/>
        </p:nvSpPr>
        <p:spPr>
          <a:xfrm>
            <a:off x="4770785" y="5509265"/>
            <a:ext cx="774184" cy="470578"/>
          </a:xfrm>
          <a:prstGeom prst="rect">
            <a:avLst/>
          </a:prstGeom>
        </p:spPr>
        <p:txBody>
          <a:bodyPr wrap="square">
            <a:spAutoFit/>
          </a:bodyPr>
          <a:lstStyle/>
          <a:p>
            <a:pPr>
              <a:lnSpc>
                <a:spcPct val="150000"/>
              </a:lnSpc>
            </a:pPr>
            <a:r>
              <a:rPr lang="en-US" altLang="zh-CN" b="1" dirty="0">
                <a:latin typeface="方正粗黑宋简体" panose="02000000000000000000" pitchFamily="2" charset="-122"/>
                <a:ea typeface="方正粗黑宋简体" panose="02000000000000000000" pitchFamily="2" charset="-122"/>
              </a:rPr>
              <a:t>2—z</a:t>
            </a:r>
          </a:p>
        </p:txBody>
      </p:sp>
      <p:sp>
        <p:nvSpPr>
          <p:cNvPr id="28" name="矩形 27">
            <a:extLst>
              <a:ext uri="{FF2B5EF4-FFF2-40B4-BE49-F238E27FC236}">
                <a16:creationId xmlns:a16="http://schemas.microsoft.com/office/drawing/2014/main" xmlns="" id="{0B93794D-6994-4903-8760-5826C834011A}"/>
              </a:ext>
            </a:extLst>
          </p:cNvPr>
          <p:cNvSpPr/>
          <p:nvPr/>
        </p:nvSpPr>
        <p:spPr>
          <a:xfrm>
            <a:off x="4503168" y="5496067"/>
            <a:ext cx="774184" cy="470578"/>
          </a:xfrm>
          <a:prstGeom prst="rect">
            <a:avLst/>
          </a:prstGeom>
        </p:spPr>
        <p:txBody>
          <a:bodyPr wrap="square">
            <a:spAutoFit/>
          </a:bodyPr>
          <a:lstStyle/>
          <a:p>
            <a:pPr>
              <a:lnSpc>
                <a:spcPct val="150000"/>
              </a:lnSpc>
            </a:pPr>
            <a:r>
              <a:rPr lang="en-US" altLang="zh-CN" b="1" dirty="0">
                <a:latin typeface="方正粗黑宋简体" panose="02000000000000000000" pitchFamily="2" charset="-122"/>
                <a:ea typeface="方正粗黑宋简体" panose="02000000000000000000" pitchFamily="2" charset="-122"/>
              </a:rPr>
              <a:t>1  0</a:t>
            </a:r>
          </a:p>
        </p:txBody>
      </p:sp>
      <p:sp>
        <p:nvSpPr>
          <p:cNvPr id="29" name="矩形 28">
            <a:extLst>
              <a:ext uri="{FF2B5EF4-FFF2-40B4-BE49-F238E27FC236}">
                <a16:creationId xmlns:a16="http://schemas.microsoft.com/office/drawing/2014/main" xmlns="" id="{70396056-26E7-4311-8541-8085DC4376F1}"/>
              </a:ext>
            </a:extLst>
          </p:cNvPr>
          <p:cNvSpPr/>
          <p:nvPr/>
        </p:nvSpPr>
        <p:spPr>
          <a:xfrm>
            <a:off x="4483218" y="5496067"/>
            <a:ext cx="774184" cy="470578"/>
          </a:xfrm>
          <a:prstGeom prst="rect">
            <a:avLst/>
          </a:prstGeom>
        </p:spPr>
        <p:txBody>
          <a:bodyPr wrap="square">
            <a:spAutoFit/>
          </a:bodyPr>
          <a:lstStyle/>
          <a:p>
            <a:pPr>
              <a:lnSpc>
                <a:spcPct val="150000"/>
              </a:lnSpc>
            </a:pPr>
            <a:r>
              <a:rPr lang="en-US" altLang="zh-CN" b="1" dirty="0">
                <a:latin typeface="方正粗黑宋简体" panose="02000000000000000000" pitchFamily="2" charset="-122"/>
                <a:ea typeface="方正粗黑宋简体" panose="02000000000000000000" pitchFamily="2" charset="-122"/>
              </a:rPr>
              <a:t>1  1</a:t>
            </a:r>
          </a:p>
        </p:txBody>
      </p:sp>
      <p:sp>
        <p:nvSpPr>
          <p:cNvPr id="30" name="矩形 29">
            <a:extLst>
              <a:ext uri="{FF2B5EF4-FFF2-40B4-BE49-F238E27FC236}">
                <a16:creationId xmlns:a16="http://schemas.microsoft.com/office/drawing/2014/main" xmlns="" id="{C88DD0BE-7F4D-4C9E-B3FB-895DF3487014}"/>
              </a:ext>
            </a:extLst>
          </p:cNvPr>
          <p:cNvSpPr/>
          <p:nvPr/>
        </p:nvSpPr>
        <p:spPr>
          <a:xfrm>
            <a:off x="4500492" y="5496067"/>
            <a:ext cx="1261053" cy="470578"/>
          </a:xfrm>
          <a:prstGeom prst="rect">
            <a:avLst/>
          </a:prstGeom>
        </p:spPr>
        <p:txBody>
          <a:bodyPr wrap="square">
            <a:spAutoFit/>
          </a:bodyPr>
          <a:lstStyle/>
          <a:p>
            <a:pPr>
              <a:lnSpc>
                <a:spcPct val="150000"/>
              </a:lnSpc>
            </a:pPr>
            <a:r>
              <a:rPr lang="en-US" altLang="zh-CN" b="1" dirty="0">
                <a:latin typeface="方正粗黑宋简体" panose="02000000000000000000" pitchFamily="2" charset="-122"/>
                <a:ea typeface="方正粗黑宋简体" panose="02000000000000000000" pitchFamily="2" charset="-122"/>
              </a:rPr>
              <a:t>1  2—z</a:t>
            </a:r>
          </a:p>
        </p:txBody>
      </p:sp>
      <p:sp>
        <p:nvSpPr>
          <p:cNvPr id="31" name="矩形 30">
            <a:extLst>
              <a:ext uri="{FF2B5EF4-FFF2-40B4-BE49-F238E27FC236}">
                <a16:creationId xmlns:a16="http://schemas.microsoft.com/office/drawing/2014/main" xmlns="" id="{4133624F-FFAE-4CB4-B44F-B5C5598CDBC7}"/>
              </a:ext>
            </a:extLst>
          </p:cNvPr>
          <p:cNvSpPr/>
          <p:nvPr/>
        </p:nvSpPr>
        <p:spPr>
          <a:xfrm>
            <a:off x="2941196" y="5490870"/>
            <a:ext cx="3284837" cy="470578"/>
          </a:xfrm>
          <a:prstGeom prst="rect">
            <a:avLst/>
          </a:prstGeom>
        </p:spPr>
        <p:txBody>
          <a:bodyPr wrap="square">
            <a:spAutoFit/>
          </a:bodyPr>
          <a:lstStyle/>
          <a:p>
            <a:pPr>
              <a:lnSpc>
                <a:spcPct val="150000"/>
              </a:lnSpc>
            </a:pPr>
            <a:r>
              <a:rPr lang="en-US" altLang="zh-CN" b="1" dirty="0">
                <a:latin typeface="方正粗黑宋简体" panose="02000000000000000000" pitchFamily="2" charset="-122"/>
                <a:ea typeface="方正粗黑宋简体" panose="02000000000000000000" pitchFamily="2" charset="-122"/>
              </a:rPr>
              <a:t>    1  1  1  1  1  1  1</a:t>
            </a:r>
          </a:p>
        </p:txBody>
      </p:sp>
      <p:sp>
        <p:nvSpPr>
          <p:cNvPr id="33" name="矩形 32">
            <a:extLst>
              <a:ext uri="{FF2B5EF4-FFF2-40B4-BE49-F238E27FC236}">
                <a16:creationId xmlns:a16="http://schemas.microsoft.com/office/drawing/2014/main" xmlns="" id="{FDA35209-FE71-4523-8CDD-4C436425E06F}"/>
              </a:ext>
            </a:extLst>
          </p:cNvPr>
          <p:cNvSpPr/>
          <p:nvPr/>
        </p:nvSpPr>
        <p:spPr>
          <a:xfrm>
            <a:off x="552871" y="5502991"/>
            <a:ext cx="7691930" cy="876202"/>
          </a:xfrm>
          <a:prstGeom prst="rect">
            <a:avLst/>
          </a:prstGeom>
        </p:spPr>
        <p:txBody>
          <a:bodyPr wrap="square">
            <a:spAutoFit/>
          </a:bodyPr>
          <a:lstStyle/>
          <a:p>
            <a:pPr>
              <a:lnSpc>
                <a:spcPct val="150000"/>
              </a:lnSpc>
            </a:pPr>
            <a:r>
              <a:rPr lang="zh-CN" altLang="en-US" dirty="0"/>
              <a:t>假设密码为七位时</a:t>
            </a:r>
            <a:r>
              <a:rPr lang="en-US" altLang="zh-CN" dirty="0"/>
              <a:t>:</a:t>
            </a:r>
          </a:p>
          <a:p>
            <a:pPr>
              <a:lnSpc>
                <a:spcPct val="150000"/>
              </a:lnSpc>
            </a:pPr>
            <a:endParaRPr lang="en-US" altLang="zh-CN" dirty="0">
              <a:latin typeface="微软雅黑 Light" panose="020B0502040204020203" pitchFamily="34" charset="-122"/>
              <a:ea typeface="微软雅黑 Light" panose="020B0502040204020203" pitchFamily="34" charset="-122"/>
            </a:endParaRPr>
          </a:p>
        </p:txBody>
      </p:sp>
      <p:sp>
        <p:nvSpPr>
          <p:cNvPr id="11" name="矩形: 圆角 10">
            <a:extLst>
              <a:ext uri="{FF2B5EF4-FFF2-40B4-BE49-F238E27FC236}">
                <a16:creationId xmlns:a16="http://schemas.microsoft.com/office/drawing/2014/main" xmlns="" id="{75756CBE-E4A6-4E50-90F1-F7E2B217ACB4}"/>
              </a:ext>
            </a:extLst>
          </p:cNvPr>
          <p:cNvSpPr/>
          <p:nvPr/>
        </p:nvSpPr>
        <p:spPr>
          <a:xfrm>
            <a:off x="1411550" y="1992393"/>
            <a:ext cx="4243526" cy="123907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xmlns="" id="{1B0DC3BF-1A7F-483F-94C7-D472DC316E6B}"/>
              </a:ext>
            </a:extLst>
          </p:cNvPr>
          <p:cNvCxnSpPr>
            <a:cxnSpLocks/>
          </p:cNvCxnSpPr>
          <p:nvPr/>
        </p:nvCxnSpPr>
        <p:spPr>
          <a:xfrm>
            <a:off x="5655076" y="2592280"/>
            <a:ext cx="1213617" cy="54915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5" name="矩形 14">
            <a:extLst>
              <a:ext uri="{FF2B5EF4-FFF2-40B4-BE49-F238E27FC236}">
                <a16:creationId xmlns:a16="http://schemas.microsoft.com/office/drawing/2014/main" xmlns="" id="{C1DE890A-0A50-4422-8B5D-EA612DED50C1}"/>
              </a:ext>
            </a:extLst>
          </p:cNvPr>
          <p:cNvSpPr/>
          <p:nvPr/>
        </p:nvSpPr>
        <p:spPr>
          <a:xfrm>
            <a:off x="6422679" y="3112076"/>
            <a:ext cx="2084225" cy="646331"/>
          </a:xfrm>
          <a:prstGeom prst="rect">
            <a:avLst/>
          </a:prstGeom>
        </p:spPr>
        <p:txBody>
          <a:bodyPr wrap="none">
            <a:spAutoFit/>
          </a:bodyPr>
          <a:lstStyle/>
          <a:p>
            <a:r>
              <a:rPr lang="en-US" altLang="zh-CN" dirty="0">
                <a:solidFill>
                  <a:srgbClr val="D4D4D4"/>
                </a:solidFill>
                <a:latin typeface="Consolas" panose="020B0609020204030204" pitchFamily="49" charset="0"/>
              </a:rPr>
              <a:t> </a:t>
            </a:r>
            <a:r>
              <a:rPr lang="en-US" altLang="zh-CN" dirty="0" err="1">
                <a:latin typeface="Consolas" panose="020B0609020204030204" pitchFamily="49" charset="0"/>
              </a:rPr>
              <a:t>q.put</a:t>
            </a:r>
            <a:r>
              <a:rPr lang="en-US" altLang="zh-CN" dirty="0">
                <a:latin typeface="Consolas" panose="020B0609020204030204" pitchFamily="49" charset="0"/>
              </a:rPr>
              <a:t>(</a:t>
            </a:r>
            <a:r>
              <a:rPr lang="en-US" altLang="zh-CN" dirty="0" err="1">
                <a:latin typeface="Consolas" panose="020B0609020204030204" pitchFamily="49" charset="0"/>
              </a:rPr>
              <a:t>testPwd</a:t>
            </a:r>
            <a:r>
              <a:rPr lang="en-US" altLang="zh-CN" dirty="0">
                <a:latin typeface="Consolas" panose="020B0609020204030204" pitchFamily="49" charset="0"/>
              </a:rPr>
              <a:t>)</a:t>
            </a:r>
          </a:p>
          <a:p>
            <a:r>
              <a:rPr lang="en-US" altLang="zh-CN" b="0" dirty="0">
                <a:effectLst/>
                <a:latin typeface="Consolas" panose="020B0609020204030204" pitchFamily="49" charset="0"/>
              </a:rPr>
              <a:t>    </a:t>
            </a:r>
            <a:r>
              <a:rPr lang="zh-CN" altLang="en-US" b="0" dirty="0">
                <a:effectLst/>
                <a:latin typeface="Consolas" panose="020B0609020204030204" pitchFamily="49" charset="0"/>
              </a:rPr>
              <a:t>插入队列</a:t>
            </a:r>
            <a:endParaRPr lang="en-US" altLang="zh-CN" b="0" dirty="0">
              <a:effectLst/>
              <a:latin typeface="Consolas" panose="020B0609020204030204" pitchFamily="49" charset="0"/>
            </a:endParaRPr>
          </a:p>
        </p:txBody>
      </p:sp>
      <p:sp>
        <p:nvSpPr>
          <p:cNvPr id="32" name="矩形 31">
            <a:extLst>
              <a:ext uri="{FF2B5EF4-FFF2-40B4-BE49-F238E27FC236}">
                <a16:creationId xmlns:a16="http://schemas.microsoft.com/office/drawing/2014/main" xmlns="" id="{90BAA415-EECF-4D20-92B7-9CB034D7A8BA}"/>
              </a:ext>
            </a:extLst>
          </p:cNvPr>
          <p:cNvSpPr/>
          <p:nvPr/>
        </p:nvSpPr>
        <p:spPr>
          <a:xfrm>
            <a:off x="2926014" y="5490870"/>
            <a:ext cx="3284837" cy="470578"/>
          </a:xfrm>
          <a:prstGeom prst="rect">
            <a:avLst/>
          </a:prstGeom>
        </p:spPr>
        <p:txBody>
          <a:bodyPr wrap="square">
            <a:spAutoFit/>
          </a:bodyPr>
          <a:lstStyle/>
          <a:p>
            <a:pPr>
              <a:lnSpc>
                <a:spcPct val="150000"/>
              </a:lnSpc>
            </a:pPr>
            <a:r>
              <a:rPr lang="en-US" altLang="zh-CN" b="1" dirty="0">
                <a:latin typeface="方正粗黑宋简体" panose="02000000000000000000" pitchFamily="2" charset="-122"/>
                <a:ea typeface="方正粗黑宋简体" panose="02000000000000000000" pitchFamily="2" charset="-122"/>
              </a:rPr>
              <a:t>    a  0  0  0  0  0  0</a:t>
            </a:r>
          </a:p>
        </p:txBody>
      </p:sp>
      <p:sp>
        <p:nvSpPr>
          <p:cNvPr id="34" name="矩形 33">
            <a:extLst>
              <a:ext uri="{FF2B5EF4-FFF2-40B4-BE49-F238E27FC236}">
                <a16:creationId xmlns:a16="http://schemas.microsoft.com/office/drawing/2014/main" xmlns="" id="{5CDD21E6-94BD-4380-9858-BA5031CFFFCE}"/>
              </a:ext>
            </a:extLst>
          </p:cNvPr>
          <p:cNvSpPr/>
          <p:nvPr/>
        </p:nvSpPr>
        <p:spPr>
          <a:xfrm>
            <a:off x="2974152" y="5482480"/>
            <a:ext cx="3284837" cy="470578"/>
          </a:xfrm>
          <a:prstGeom prst="rect">
            <a:avLst/>
          </a:prstGeom>
        </p:spPr>
        <p:txBody>
          <a:bodyPr wrap="square">
            <a:spAutoFit/>
          </a:bodyPr>
          <a:lstStyle/>
          <a:p>
            <a:pPr>
              <a:lnSpc>
                <a:spcPct val="150000"/>
              </a:lnSpc>
            </a:pPr>
            <a:r>
              <a:rPr lang="en-US" altLang="zh-CN" b="1" dirty="0">
                <a:latin typeface="方正粗黑宋简体" panose="02000000000000000000" pitchFamily="2" charset="-122"/>
                <a:ea typeface="方正粗黑宋简体" panose="02000000000000000000" pitchFamily="2" charset="-122"/>
              </a:rPr>
              <a:t>    z  </a:t>
            </a:r>
            <a:r>
              <a:rPr lang="en-US" altLang="zh-CN" b="1" dirty="0" err="1">
                <a:latin typeface="方正粗黑宋简体" panose="02000000000000000000" pitchFamily="2" charset="-122"/>
                <a:ea typeface="方正粗黑宋简体" panose="02000000000000000000" pitchFamily="2" charset="-122"/>
              </a:rPr>
              <a:t>z</a:t>
            </a:r>
            <a:r>
              <a:rPr lang="en-US" altLang="zh-CN" b="1" dirty="0">
                <a:latin typeface="方正粗黑宋简体" panose="02000000000000000000" pitchFamily="2" charset="-122"/>
                <a:ea typeface="方正粗黑宋简体" panose="02000000000000000000" pitchFamily="2" charset="-122"/>
              </a:rPr>
              <a:t>  </a:t>
            </a:r>
            <a:r>
              <a:rPr lang="en-US" altLang="zh-CN" b="1" dirty="0" err="1">
                <a:latin typeface="方正粗黑宋简体" panose="02000000000000000000" pitchFamily="2" charset="-122"/>
                <a:ea typeface="方正粗黑宋简体" panose="02000000000000000000" pitchFamily="2" charset="-122"/>
              </a:rPr>
              <a:t>z</a:t>
            </a:r>
            <a:r>
              <a:rPr lang="en-US" altLang="zh-CN" b="1" dirty="0">
                <a:latin typeface="方正粗黑宋简体" panose="02000000000000000000" pitchFamily="2" charset="-122"/>
                <a:ea typeface="方正粗黑宋简体" panose="02000000000000000000" pitchFamily="2" charset="-122"/>
              </a:rPr>
              <a:t>  </a:t>
            </a:r>
            <a:r>
              <a:rPr lang="en-US" altLang="zh-CN" b="1" dirty="0" err="1">
                <a:latin typeface="方正粗黑宋简体" panose="02000000000000000000" pitchFamily="2" charset="-122"/>
                <a:ea typeface="方正粗黑宋简体" panose="02000000000000000000" pitchFamily="2" charset="-122"/>
              </a:rPr>
              <a:t>z</a:t>
            </a:r>
            <a:r>
              <a:rPr lang="en-US" altLang="zh-CN" b="1" dirty="0">
                <a:latin typeface="方正粗黑宋简体" panose="02000000000000000000" pitchFamily="2" charset="-122"/>
                <a:ea typeface="方正粗黑宋简体" panose="02000000000000000000" pitchFamily="2" charset="-122"/>
              </a:rPr>
              <a:t>  </a:t>
            </a:r>
            <a:r>
              <a:rPr lang="en-US" altLang="zh-CN" b="1" dirty="0" err="1">
                <a:latin typeface="方正粗黑宋简体" panose="02000000000000000000" pitchFamily="2" charset="-122"/>
                <a:ea typeface="方正粗黑宋简体" panose="02000000000000000000" pitchFamily="2" charset="-122"/>
              </a:rPr>
              <a:t>z</a:t>
            </a:r>
            <a:r>
              <a:rPr lang="en-US" altLang="zh-CN" b="1" dirty="0">
                <a:latin typeface="方正粗黑宋简体" panose="02000000000000000000" pitchFamily="2" charset="-122"/>
                <a:ea typeface="方正粗黑宋简体" panose="02000000000000000000" pitchFamily="2" charset="-122"/>
              </a:rPr>
              <a:t>  </a:t>
            </a:r>
            <a:r>
              <a:rPr lang="en-US" altLang="zh-CN" b="1" dirty="0" err="1">
                <a:latin typeface="方正粗黑宋简体" panose="02000000000000000000" pitchFamily="2" charset="-122"/>
                <a:ea typeface="方正粗黑宋简体" panose="02000000000000000000" pitchFamily="2" charset="-122"/>
              </a:rPr>
              <a:t>z</a:t>
            </a:r>
            <a:r>
              <a:rPr lang="en-US" altLang="zh-CN" b="1" dirty="0">
                <a:latin typeface="方正粗黑宋简体" panose="02000000000000000000" pitchFamily="2" charset="-122"/>
                <a:ea typeface="方正粗黑宋简体" panose="02000000000000000000" pitchFamily="2" charset="-122"/>
              </a:rPr>
              <a:t>  z</a:t>
            </a:r>
          </a:p>
        </p:txBody>
      </p:sp>
    </p:spTree>
    <p:extLst>
      <p:ext uri="{BB962C8B-B14F-4D97-AF65-F5344CB8AC3E}">
        <p14:creationId xmlns:p14="http://schemas.microsoft.com/office/powerpoint/2010/main" val="153381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5"/>
                                        </p:tgtEl>
                                        <p:attrNameLst>
                                          <p:attrName>style.visibility</p:attrName>
                                        </p:attrNameLst>
                                      </p:cBhvr>
                                      <p:to>
                                        <p:strVal val="hidden"/>
                                      </p:to>
                                    </p:set>
                                  </p:childTnLst>
                                </p:cTn>
                              </p:par>
                            </p:childTnLst>
                          </p:cTn>
                        </p:par>
                        <p:par>
                          <p:cTn id="47" fill="hold">
                            <p:stCondLst>
                              <p:cond delay="0"/>
                            </p:stCondLst>
                            <p:childTnLst>
                              <p:par>
                                <p:cTn id="48" presetID="2" presetClass="entr" presetSubtype="4"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additive="base">
                                        <p:cTn id="50" dur="500" fill="hold"/>
                                        <p:tgtEl>
                                          <p:spTgt spid="26"/>
                                        </p:tgtEl>
                                        <p:attrNameLst>
                                          <p:attrName>ppt_x</p:attrName>
                                        </p:attrNameLst>
                                      </p:cBhvr>
                                      <p:tavLst>
                                        <p:tav tm="0">
                                          <p:val>
                                            <p:strVal val="#ppt_x"/>
                                          </p:val>
                                        </p:tav>
                                        <p:tav tm="100000">
                                          <p:val>
                                            <p:strVal val="#ppt_x"/>
                                          </p:val>
                                        </p:tav>
                                      </p:tavLst>
                                    </p:anim>
                                    <p:anim calcmode="lin" valueType="num">
                                      <p:cBhvr additive="base">
                                        <p:cTn id="5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6"/>
                                        </p:tgtEl>
                                        <p:attrNameLst>
                                          <p:attrName>style.visibility</p:attrName>
                                        </p:attrNameLst>
                                      </p:cBhvr>
                                      <p:to>
                                        <p:strVal val="hidden"/>
                                      </p:to>
                                    </p:set>
                                  </p:childTnLst>
                                </p:cTn>
                              </p:par>
                            </p:childTnLst>
                          </p:cTn>
                        </p:par>
                        <p:par>
                          <p:cTn id="56" fill="hold">
                            <p:stCondLst>
                              <p:cond delay="0"/>
                            </p:stCondLst>
                            <p:childTnLst>
                              <p:par>
                                <p:cTn id="57" presetID="2" presetClass="entr" presetSubtype="4"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7"/>
                                        </p:tgtEl>
                                        <p:attrNameLst>
                                          <p:attrName>style.visibility</p:attrName>
                                        </p:attrNameLst>
                                      </p:cBhvr>
                                      <p:to>
                                        <p:strVal val="hidden"/>
                                      </p:to>
                                    </p:set>
                                  </p:childTnLst>
                                </p:cTn>
                              </p:par>
                            </p:childTnLst>
                          </p:cTn>
                        </p:par>
                        <p:par>
                          <p:cTn id="65" fill="hold">
                            <p:stCondLst>
                              <p:cond delay="0"/>
                            </p:stCondLst>
                            <p:childTnLst>
                              <p:par>
                                <p:cTn id="66" presetID="1" presetClass="exit" presetSubtype="0" fill="hold" grpId="1" nodeType="afterEffect">
                                  <p:stCondLst>
                                    <p:cond delay="0"/>
                                  </p:stCondLst>
                                  <p:childTnLst>
                                    <p:set>
                                      <p:cBhvr>
                                        <p:cTn id="67" dur="1" fill="hold">
                                          <p:stCondLst>
                                            <p:cond delay="0"/>
                                          </p:stCondLst>
                                        </p:cTn>
                                        <p:tgtEl>
                                          <p:spTgt spid="24"/>
                                        </p:tgtEl>
                                        <p:attrNameLst>
                                          <p:attrName>style.visibility</p:attrName>
                                        </p:attrNameLst>
                                      </p:cBhvr>
                                      <p:to>
                                        <p:strVal val="hidden"/>
                                      </p:to>
                                    </p:set>
                                  </p:childTnLst>
                                </p:cTn>
                              </p:par>
                            </p:childTnLst>
                          </p:cTn>
                        </p:par>
                        <p:par>
                          <p:cTn id="68" fill="hold">
                            <p:stCondLst>
                              <p:cond delay="0"/>
                            </p:stCondLst>
                            <p:childTnLst>
                              <p:par>
                                <p:cTn id="69" presetID="2" presetClass="entr" presetSubtype="4"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8"/>
                                        </p:tgtEl>
                                        <p:attrNameLst>
                                          <p:attrName>style.visibility</p:attrName>
                                        </p:attrNameLst>
                                      </p:cBhvr>
                                      <p:to>
                                        <p:strVal val="hidden"/>
                                      </p:to>
                                    </p:set>
                                  </p:childTnLst>
                                </p:cTn>
                              </p:par>
                            </p:childTnLst>
                          </p:cTn>
                        </p:par>
                        <p:par>
                          <p:cTn id="77" fill="hold">
                            <p:stCondLst>
                              <p:cond delay="0"/>
                            </p:stCondLst>
                            <p:childTnLst>
                              <p:par>
                                <p:cTn id="78" presetID="2" presetClass="entr" presetSubtype="4" fill="hold" grpId="0" nodeType="afterEffect">
                                  <p:stCondLst>
                                    <p:cond delay="0"/>
                                  </p:stCondLst>
                                  <p:childTnLst>
                                    <p:set>
                                      <p:cBhvr>
                                        <p:cTn id="79" dur="1" fill="hold">
                                          <p:stCondLst>
                                            <p:cond delay="0"/>
                                          </p:stCondLst>
                                        </p:cTn>
                                        <p:tgtEl>
                                          <p:spTgt spid="29"/>
                                        </p:tgtEl>
                                        <p:attrNameLst>
                                          <p:attrName>style.visibility</p:attrName>
                                        </p:attrNameLst>
                                      </p:cBhvr>
                                      <p:to>
                                        <p:strVal val="visible"/>
                                      </p:to>
                                    </p:set>
                                    <p:anim calcmode="lin" valueType="num">
                                      <p:cBhvr additive="base">
                                        <p:cTn id="80" dur="500" fill="hold"/>
                                        <p:tgtEl>
                                          <p:spTgt spid="29"/>
                                        </p:tgtEl>
                                        <p:attrNameLst>
                                          <p:attrName>ppt_x</p:attrName>
                                        </p:attrNameLst>
                                      </p:cBhvr>
                                      <p:tavLst>
                                        <p:tav tm="0">
                                          <p:val>
                                            <p:strVal val="#ppt_x"/>
                                          </p:val>
                                        </p:tav>
                                        <p:tav tm="100000">
                                          <p:val>
                                            <p:strVal val="#ppt_x"/>
                                          </p:val>
                                        </p:tav>
                                      </p:tavLst>
                                    </p:anim>
                                    <p:anim calcmode="lin" valueType="num">
                                      <p:cBhvr additive="base">
                                        <p:cTn id="8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29"/>
                                        </p:tgtEl>
                                        <p:attrNameLst>
                                          <p:attrName>style.visibility</p:attrName>
                                        </p:attrNameLst>
                                      </p:cBhvr>
                                      <p:to>
                                        <p:strVal val="hidden"/>
                                      </p:to>
                                    </p:set>
                                  </p:childTnLst>
                                </p:cTn>
                              </p:par>
                            </p:childTnLst>
                          </p:cTn>
                        </p:par>
                        <p:par>
                          <p:cTn id="86" fill="hold">
                            <p:stCondLst>
                              <p:cond delay="0"/>
                            </p:stCondLst>
                            <p:childTnLst>
                              <p:par>
                                <p:cTn id="87" presetID="1" presetClass="entr" presetSubtype="0"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7"/>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0"/>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1"/>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2"/>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3"/>
                                        </p:tgtEl>
                                        <p:attrNameLst>
                                          <p:attrName>style.visibility</p:attrName>
                                        </p:attrNameLst>
                                      </p:cBhvr>
                                      <p:to>
                                        <p:strVal val="hidden"/>
                                      </p:to>
                                    </p:set>
                                  </p:childTnLst>
                                </p:cTn>
                              </p:par>
                              <p:par>
                                <p:cTn id="101" presetID="1" presetClass="exit" presetSubtype="0" fill="hold" grpId="2" nodeType="withEffect">
                                  <p:stCondLst>
                                    <p:cond delay="0"/>
                                  </p:stCondLst>
                                  <p:childTnLst>
                                    <p:set>
                                      <p:cBhvr>
                                        <p:cTn id="102" dur="1" fill="hold">
                                          <p:stCondLst>
                                            <p:cond delay="0"/>
                                          </p:stCondLst>
                                        </p:cTn>
                                        <p:tgtEl>
                                          <p:spTgt spid="24"/>
                                        </p:tgtEl>
                                        <p:attrNameLst>
                                          <p:attrName>style.visibility</p:attrName>
                                        </p:attrNameLst>
                                      </p:cBhvr>
                                      <p:to>
                                        <p:strVal val="hidden"/>
                                      </p:to>
                                    </p:set>
                                  </p:childTnLst>
                                </p:cTn>
                              </p:par>
                              <p:par>
                                <p:cTn id="103" presetID="1" presetClass="exit" presetSubtype="0" fill="hold" grpId="2" nodeType="withEffect">
                                  <p:stCondLst>
                                    <p:cond delay="0"/>
                                  </p:stCondLst>
                                  <p:childTnLst>
                                    <p:set>
                                      <p:cBhvr>
                                        <p:cTn id="104" dur="1" fill="hold">
                                          <p:stCondLst>
                                            <p:cond delay="0"/>
                                          </p:stCondLst>
                                        </p:cTn>
                                        <p:tgtEl>
                                          <p:spTgt spid="25"/>
                                        </p:tgtEl>
                                        <p:attrNameLst>
                                          <p:attrName>style.visibility</p:attrName>
                                        </p:attrNameLst>
                                      </p:cBhvr>
                                      <p:to>
                                        <p:strVal val="hidden"/>
                                      </p:to>
                                    </p:set>
                                  </p:childTnLst>
                                </p:cTn>
                              </p:par>
                              <p:par>
                                <p:cTn id="105" presetID="1" presetClass="exit" presetSubtype="0" fill="hold" grpId="2" nodeType="withEffect">
                                  <p:stCondLst>
                                    <p:cond delay="0"/>
                                  </p:stCondLst>
                                  <p:childTnLst>
                                    <p:set>
                                      <p:cBhvr>
                                        <p:cTn id="106" dur="1" fill="hold">
                                          <p:stCondLst>
                                            <p:cond delay="0"/>
                                          </p:stCondLst>
                                        </p:cTn>
                                        <p:tgtEl>
                                          <p:spTgt spid="26"/>
                                        </p:tgtEl>
                                        <p:attrNameLst>
                                          <p:attrName>style.visibility</p:attrName>
                                        </p:attrNameLst>
                                      </p:cBhvr>
                                      <p:to>
                                        <p:strVal val="hidden"/>
                                      </p:to>
                                    </p:set>
                                  </p:childTnLst>
                                </p:cTn>
                              </p:par>
                              <p:par>
                                <p:cTn id="107" presetID="1" presetClass="exit" presetSubtype="0" fill="hold" grpId="2" nodeType="withEffect">
                                  <p:stCondLst>
                                    <p:cond delay="0"/>
                                  </p:stCondLst>
                                  <p:childTnLst>
                                    <p:set>
                                      <p:cBhvr>
                                        <p:cTn id="108" dur="1" fill="hold">
                                          <p:stCondLst>
                                            <p:cond delay="0"/>
                                          </p:stCondLst>
                                        </p:cTn>
                                        <p:tgtEl>
                                          <p:spTgt spid="27"/>
                                        </p:tgtEl>
                                        <p:attrNameLst>
                                          <p:attrName>style.visibility</p:attrName>
                                        </p:attrNameLst>
                                      </p:cBhvr>
                                      <p:to>
                                        <p:strVal val="hidden"/>
                                      </p:to>
                                    </p:set>
                                  </p:childTnLst>
                                </p:cTn>
                              </p:par>
                              <p:par>
                                <p:cTn id="109" presetID="1" presetClass="exit" presetSubtype="0" fill="hold" grpId="2" nodeType="withEffect">
                                  <p:stCondLst>
                                    <p:cond delay="0"/>
                                  </p:stCondLst>
                                  <p:childTnLst>
                                    <p:set>
                                      <p:cBhvr>
                                        <p:cTn id="110" dur="1" fill="hold">
                                          <p:stCondLst>
                                            <p:cond delay="0"/>
                                          </p:stCondLst>
                                        </p:cTn>
                                        <p:tgtEl>
                                          <p:spTgt spid="28"/>
                                        </p:tgtEl>
                                        <p:attrNameLst>
                                          <p:attrName>style.visibility</p:attrName>
                                        </p:attrNameLst>
                                      </p:cBhvr>
                                      <p:to>
                                        <p:strVal val="hidden"/>
                                      </p:to>
                                    </p:set>
                                  </p:childTnLst>
                                </p:cTn>
                              </p:par>
                              <p:par>
                                <p:cTn id="111" presetID="1" presetClass="exit" presetSubtype="0" fill="hold" grpId="2" nodeType="withEffect">
                                  <p:stCondLst>
                                    <p:cond delay="0"/>
                                  </p:stCondLst>
                                  <p:childTnLst>
                                    <p:set>
                                      <p:cBhvr>
                                        <p:cTn id="112" dur="1" fill="hold">
                                          <p:stCondLst>
                                            <p:cond delay="0"/>
                                          </p:stCondLst>
                                        </p:cTn>
                                        <p:tgtEl>
                                          <p:spTgt spid="29"/>
                                        </p:tgtEl>
                                        <p:attrNameLst>
                                          <p:attrName>style.visibility</p:attrName>
                                        </p:attrNameLst>
                                      </p:cBhvr>
                                      <p:to>
                                        <p:strVal val="hidden"/>
                                      </p:to>
                                    </p:set>
                                  </p:childTnLst>
                                </p:cTn>
                              </p:par>
                              <p:par>
                                <p:cTn id="113" presetID="1" presetClass="exit" presetSubtype="0" fill="hold" grpId="2" nodeType="withEffect">
                                  <p:stCondLst>
                                    <p:cond delay="0"/>
                                  </p:stCondLst>
                                  <p:childTnLst>
                                    <p:set>
                                      <p:cBhvr>
                                        <p:cTn id="114" dur="1" fill="hold">
                                          <p:stCondLst>
                                            <p:cond delay="0"/>
                                          </p:stCondLst>
                                        </p:cTn>
                                        <p:tgtEl>
                                          <p:spTgt spid="30"/>
                                        </p:tgtEl>
                                        <p:attrNameLst>
                                          <p:attrName>style.visibility</p:attrName>
                                        </p:attrNameLst>
                                      </p:cBhvr>
                                      <p:to>
                                        <p:strVal val="hidden"/>
                                      </p:to>
                                    </p:set>
                                  </p:childTnLst>
                                </p:cTn>
                              </p:par>
                            </p:childTnLst>
                          </p:cTn>
                        </p:par>
                        <p:par>
                          <p:cTn id="115" fill="hold">
                            <p:stCondLst>
                              <p:cond delay="0"/>
                            </p:stCondLst>
                            <p:childTnLst>
                              <p:par>
                                <p:cTn id="116" presetID="2" presetClass="entr" presetSubtype="4" fill="hold" grpId="0" nodeType="afterEffect">
                                  <p:stCondLst>
                                    <p:cond delay="0"/>
                                  </p:stCondLst>
                                  <p:childTnLst>
                                    <p:set>
                                      <p:cBhvr>
                                        <p:cTn id="117" dur="1" fill="hold">
                                          <p:stCondLst>
                                            <p:cond delay="0"/>
                                          </p:stCondLst>
                                        </p:cTn>
                                        <p:tgtEl>
                                          <p:spTgt spid="31"/>
                                        </p:tgtEl>
                                        <p:attrNameLst>
                                          <p:attrName>style.visibility</p:attrName>
                                        </p:attrNameLst>
                                      </p:cBhvr>
                                      <p:to>
                                        <p:strVal val="visible"/>
                                      </p:to>
                                    </p:set>
                                    <p:anim calcmode="lin" valueType="num">
                                      <p:cBhvr additive="base">
                                        <p:cTn id="118" dur="500" fill="hold"/>
                                        <p:tgtEl>
                                          <p:spTgt spid="31"/>
                                        </p:tgtEl>
                                        <p:attrNameLst>
                                          <p:attrName>ppt_x</p:attrName>
                                        </p:attrNameLst>
                                      </p:cBhvr>
                                      <p:tavLst>
                                        <p:tav tm="0">
                                          <p:val>
                                            <p:strVal val="#ppt_x"/>
                                          </p:val>
                                        </p:tav>
                                        <p:tav tm="100000">
                                          <p:val>
                                            <p:strVal val="#ppt_x"/>
                                          </p:val>
                                        </p:tav>
                                      </p:tavLst>
                                    </p:anim>
                                    <p:anim calcmode="lin" valueType="num">
                                      <p:cBhvr additive="base">
                                        <p:cTn id="11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31"/>
                                        </p:tgtEl>
                                        <p:attrNameLst>
                                          <p:attrName>style.visibility</p:attrName>
                                        </p:attrNameLst>
                                      </p:cBhvr>
                                      <p:to>
                                        <p:strVal val="hidden"/>
                                      </p:to>
                                    </p:set>
                                  </p:childTnLst>
                                </p:cTn>
                              </p:par>
                            </p:childTnLst>
                          </p:cTn>
                        </p:par>
                        <p:par>
                          <p:cTn id="124" fill="hold">
                            <p:stCondLst>
                              <p:cond delay="0"/>
                            </p:stCondLst>
                            <p:childTnLst>
                              <p:par>
                                <p:cTn id="125" presetID="2" presetClass="entr" presetSubtype="4" fill="hold" grpId="0" nodeType="afterEffect">
                                  <p:stCondLst>
                                    <p:cond delay="0"/>
                                  </p:stCondLst>
                                  <p:childTnLst>
                                    <p:set>
                                      <p:cBhvr>
                                        <p:cTn id="126" dur="1" fill="hold">
                                          <p:stCondLst>
                                            <p:cond delay="0"/>
                                          </p:stCondLst>
                                        </p:cTn>
                                        <p:tgtEl>
                                          <p:spTgt spid="32"/>
                                        </p:tgtEl>
                                        <p:attrNameLst>
                                          <p:attrName>style.visibility</p:attrName>
                                        </p:attrNameLst>
                                      </p:cBhvr>
                                      <p:to>
                                        <p:strVal val="visible"/>
                                      </p:to>
                                    </p:set>
                                    <p:anim calcmode="lin" valueType="num">
                                      <p:cBhvr additive="base">
                                        <p:cTn id="127" dur="500" fill="hold"/>
                                        <p:tgtEl>
                                          <p:spTgt spid="32"/>
                                        </p:tgtEl>
                                        <p:attrNameLst>
                                          <p:attrName>ppt_x</p:attrName>
                                        </p:attrNameLst>
                                      </p:cBhvr>
                                      <p:tavLst>
                                        <p:tav tm="0">
                                          <p:val>
                                            <p:strVal val="#ppt_x"/>
                                          </p:val>
                                        </p:tav>
                                        <p:tav tm="100000">
                                          <p:val>
                                            <p:strVal val="#ppt_x"/>
                                          </p:val>
                                        </p:tav>
                                      </p:tavLst>
                                    </p:anim>
                                    <p:anim calcmode="lin" valueType="num">
                                      <p:cBhvr additive="base">
                                        <p:cTn id="12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2"/>
                                        </p:tgtEl>
                                        <p:attrNameLst>
                                          <p:attrName>style.visibility</p:attrName>
                                        </p:attrNameLst>
                                      </p:cBhvr>
                                      <p:to>
                                        <p:strVal val="hidden"/>
                                      </p:to>
                                    </p:set>
                                  </p:childTnLst>
                                </p:cTn>
                              </p:par>
                            </p:childTnLst>
                          </p:cTn>
                        </p:par>
                        <p:par>
                          <p:cTn id="133" fill="hold">
                            <p:stCondLst>
                              <p:cond delay="0"/>
                            </p:stCondLst>
                            <p:childTnLst>
                              <p:par>
                                <p:cTn id="134" presetID="2" presetClass="entr" presetSubtype="4" fill="hold" grpId="0" nodeType="afterEffect">
                                  <p:stCondLst>
                                    <p:cond delay="0"/>
                                  </p:stCondLst>
                                  <p:childTnLst>
                                    <p:set>
                                      <p:cBhvr>
                                        <p:cTn id="135" dur="1" fill="hold">
                                          <p:stCondLst>
                                            <p:cond delay="0"/>
                                          </p:stCondLst>
                                        </p:cTn>
                                        <p:tgtEl>
                                          <p:spTgt spid="34"/>
                                        </p:tgtEl>
                                        <p:attrNameLst>
                                          <p:attrName>style.visibility</p:attrName>
                                        </p:attrNameLst>
                                      </p:cBhvr>
                                      <p:to>
                                        <p:strVal val="visible"/>
                                      </p:to>
                                    </p:set>
                                    <p:anim calcmode="lin" valueType="num">
                                      <p:cBhvr additive="base">
                                        <p:cTn id="136" dur="500" fill="hold"/>
                                        <p:tgtEl>
                                          <p:spTgt spid="34"/>
                                        </p:tgtEl>
                                        <p:attrNameLst>
                                          <p:attrName>ppt_x</p:attrName>
                                        </p:attrNameLst>
                                      </p:cBhvr>
                                      <p:tavLst>
                                        <p:tav tm="0">
                                          <p:val>
                                            <p:strVal val="#ppt_x"/>
                                          </p:val>
                                        </p:tav>
                                        <p:tav tm="100000">
                                          <p:val>
                                            <p:strVal val="#ppt_x"/>
                                          </p:val>
                                        </p:tav>
                                      </p:tavLst>
                                    </p:anim>
                                    <p:anim calcmode="lin" valueType="num">
                                      <p:cBhvr additive="base">
                                        <p:cTn id="1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1"/>
                                        </p:tgtEl>
                                        <p:attrNameLst>
                                          <p:attrName>style.visibility</p:attrName>
                                        </p:attrNameLst>
                                      </p:cBhvr>
                                      <p:to>
                                        <p:strVal val="visible"/>
                                      </p:to>
                                    </p:set>
                                    <p:animEffect transition="in" filter="fade">
                                      <p:cBhvr>
                                        <p:cTn id="142" dur="500"/>
                                        <p:tgtEl>
                                          <p:spTgt spid="11"/>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13"/>
                                        </p:tgtEl>
                                        <p:attrNameLst>
                                          <p:attrName>style.visibility</p:attrName>
                                        </p:attrNameLst>
                                      </p:cBhvr>
                                      <p:to>
                                        <p:strVal val="visible"/>
                                      </p:to>
                                    </p:set>
                                  </p:childTnLst>
                                </p:cTn>
                              </p:par>
                            </p:childTnLst>
                          </p:cTn>
                        </p:par>
                        <p:par>
                          <p:cTn id="147" fill="hold">
                            <p:stCondLst>
                              <p:cond delay="0"/>
                            </p:stCondLst>
                            <p:childTnLst>
                              <p:par>
                                <p:cTn id="148" presetID="1" presetClass="entr" presetSubtype="0" fill="hold" grpId="0" nodeType="afterEffect">
                                  <p:stCondLst>
                                    <p:cond delay="0"/>
                                  </p:stCondLst>
                                  <p:childTnLst>
                                    <p:set>
                                      <p:cBhvr>
                                        <p:cTn id="14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0" grpId="0"/>
      <p:bldP spid="20" grpId="1"/>
      <p:bldP spid="21" grpId="0"/>
      <p:bldP spid="21" grpId="1"/>
      <p:bldP spid="22" grpId="0"/>
      <p:bldP spid="22" grpId="1"/>
      <p:bldP spid="23" grpId="0"/>
      <p:bldP spid="23" grpId="1"/>
      <p:bldP spid="24" grpId="0"/>
      <p:bldP spid="24" grpId="1"/>
      <p:bldP spid="24" grpId="2"/>
      <p:bldP spid="25" grpId="0"/>
      <p:bldP spid="25" grpId="1"/>
      <p:bldP spid="25" grpId="2"/>
      <p:bldP spid="26" grpId="0"/>
      <p:bldP spid="26" grpId="1"/>
      <p:bldP spid="26" grpId="2"/>
      <p:bldP spid="27" grpId="0"/>
      <p:bldP spid="27" grpId="1"/>
      <p:bldP spid="27" grpId="2"/>
      <p:bldP spid="28" grpId="0"/>
      <p:bldP spid="28" grpId="1"/>
      <p:bldP spid="28" grpId="2"/>
      <p:bldP spid="29" grpId="0"/>
      <p:bldP spid="29" grpId="1"/>
      <p:bldP spid="29" grpId="2"/>
      <p:bldP spid="30" grpId="0"/>
      <p:bldP spid="30" grpId="2"/>
      <p:bldP spid="31" grpId="0"/>
      <p:bldP spid="31" grpId="1"/>
      <p:bldP spid="11" grpId="0" animBg="1"/>
      <p:bldP spid="15" grpId="0"/>
      <p:bldP spid="32" grpId="0"/>
      <p:bldP spid="32" grpId="1"/>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xmlns="" id="{61600561-3D5A-431C-95EA-59C17D3376A6}"/>
              </a:ext>
            </a:extLst>
          </p:cNvPr>
          <p:cNvGrpSpPr/>
          <p:nvPr/>
        </p:nvGrpSpPr>
        <p:grpSpPr>
          <a:xfrm>
            <a:off x="7914197" y="6256803"/>
            <a:ext cx="980709" cy="212807"/>
            <a:chOff x="10933294" y="5978094"/>
            <a:chExt cx="1961645" cy="425663"/>
          </a:xfrm>
        </p:grpSpPr>
        <p:pic>
          <p:nvPicPr>
            <p:cNvPr id="2570" name="Picture" descr="Picture"/>
            <p:cNvPicPr>
              <a:picLocks noChangeAspect="1"/>
            </p:cNvPicPr>
            <p:nvPr/>
          </p:nvPicPr>
          <p:blipFill>
            <a:blip r:embed="rId3" cstate="print">
              <a:alphaModFix/>
            </a:blip>
            <a:stretch>
              <a:fillRect/>
            </a:stretch>
          </p:blipFill>
          <p:spPr>
            <a:xfrm>
              <a:off x="10933294" y="5978096"/>
              <a:ext cx="425639" cy="425661"/>
            </a:xfrm>
            <a:prstGeom prst="rect">
              <a:avLst/>
            </a:prstGeom>
          </p:spPr>
        </p:pic>
        <p:pic>
          <p:nvPicPr>
            <p:cNvPr id="3037" name="Picture" descr="Picture"/>
            <p:cNvPicPr>
              <a:picLocks noChangeAspect="1"/>
            </p:cNvPicPr>
            <p:nvPr/>
          </p:nvPicPr>
          <p:blipFill>
            <a:blip r:embed="rId4" cstate="print">
              <a:alphaModFix/>
            </a:blip>
            <a:stretch>
              <a:fillRect/>
            </a:stretch>
          </p:blipFill>
          <p:spPr>
            <a:xfrm>
              <a:off x="11700735" y="5978094"/>
              <a:ext cx="425639" cy="425661"/>
            </a:xfrm>
            <a:prstGeom prst="rect">
              <a:avLst/>
            </a:prstGeom>
          </p:spPr>
        </p:pic>
        <p:pic>
          <p:nvPicPr>
            <p:cNvPr id="3504" name="Picture" descr="Picture"/>
            <p:cNvPicPr>
              <a:picLocks noChangeAspect="1"/>
            </p:cNvPicPr>
            <p:nvPr/>
          </p:nvPicPr>
          <p:blipFill>
            <a:blip r:embed="rId5" cstate="print">
              <a:alphaModFix/>
            </a:blip>
            <a:stretch>
              <a:fillRect/>
            </a:stretch>
          </p:blipFill>
          <p:spPr>
            <a:xfrm>
              <a:off x="12469300" y="5978094"/>
              <a:ext cx="425639" cy="425661"/>
            </a:xfrm>
            <a:prstGeom prst="rect">
              <a:avLst/>
            </a:prstGeom>
          </p:spPr>
        </p:pic>
      </p:grpSp>
      <p:sp>
        <p:nvSpPr>
          <p:cNvPr id="7125" name="文本"/>
          <p:cNvSpPr>
            <a:spLocks noGrp="1"/>
          </p:cNvSpPr>
          <p:nvPr>
            <p:ph type="ctrTitle" idx="4294967295"/>
          </p:nvPr>
        </p:nvSpPr>
        <p:spPr>
          <a:xfrm>
            <a:off x="479661" y="685579"/>
            <a:ext cx="4340914" cy="471052"/>
          </a:xfrm>
          <a:prstGeom prst="rect">
            <a:avLst/>
          </a:prstGeom>
        </p:spPr>
        <p:txBody>
          <a:bodyPr vert="horz" lIns="0" tIns="0" rIns="0" bIns="0" rtlCol="0" anchor="ctr">
            <a:noAutofit/>
          </a:bodyPr>
          <a:lstStyle/>
          <a:p>
            <a:pPr>
              <a:lnSpc>
                <a:spcPts val="1720"/>
              </a:lnSpc>
            </a:pPr>
            <a:r>
              <a:rPr kumimoji="1" lang="en-US" altLang="zh-CN" sz="2400" dirty="0">
                <a:solidFill>
                  <a:srgbClr val="C00000"/>
                </a:solidFill>
                <a:latin typeface="Ink Free" panose="03080402000500000000" pitchFamily="66" charset="0"/>
              </a:rPr>
              <a:t>Step2 </a:t>
            </a:r>
            <a:r>
              <a:rPr kumimoji="1" lang="zh-CN" altLang="en-US" sz="2400" dirty="0">
                <a:solidFill>
                  <a:srgbClr val="C00000"/>
                </a:solidFill>
                <a:latin typeface="Ink Free" panose="03080402000500000000" pitchFamily="66" charset="0"/>
              </a:rPr>
              <a:t>：</a:t>
            </a:r>
            <a:r>
              <a:rPr kumimoji="1" lang="en-US" altLang="zh-CN" sz="2400" dirty="0">
                <a:solidFill>
                  <a:srgbClr val="C00000"/>
                </a:solidFill>
                <a:latin typeface="Ink Free" panose="03080402000500000000" pitchFamily="66" charset="0"/>
              </a:rPr>
              <a:t>generating passwords</a:t>
            </a:r>
            <a:endParaRPr kumimoji="1" lang="zh-CN" altLang="en-US" sz="2400" b="1" dirty="0">
              <a:solidFill>
                <a:srgbClr val="C00000"/>
              </a:solidFill>
              <a:latin typeface="Ink Free" panose="03080402000500000000" pitchFamily="66" charset="0"/>
            </a:endParaRPr>
          </a:p>
        </p:txBody>
      </p:sp>
      <p:pic>
        <p:nvPicPr>
          <p:cNvPr id="1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31" y="151474"/>
            <a:ext cx="9318461" cy="451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组合 5">
            <a:extLst>
              <a:ext uri="{FF2B5EF4-FFF2-40B4-BE49-F238E27FC236}">
                <a16:creationId xmlns:a16="http://schemas.microsoft.com/office/drawing/2014/main" xmlns="" id="{3232D1F6-28A5-4AF5-B302-3DFF8FCEA544}"/>
              </a:ext>
            </a:extLst>
          </p:cNvPr>
          <p:cNvGrpSpPr/>
          <p:nvPr/>
        </p:nvGrpSpPr>
        <p:grpSpPr>
          <a:xfrm>
            <a:off x="6214418" y="549111"/>
            <a:ext cx="3175581" cy="1443281"/>
            <a:chOff x="12362648" y="6519356"/>
            <a:chExt cx="5979590" cy="1867215"/>
          </a:xfrm>
        </p:grpSpPr>
        <p:pic>
          <p:nvPicPr>
            <p:cNvPr id="5509" name="Picture" descr="Picture"/>
            <p:cNvPicPr>
              <a:picLocks noChangeAspect="1"/>
            </p:cNvPicPr>
            <p:nvPr/>
          </p:nvPicPr>
          <p:blipFill>
            <a:blip r:embed="rId7" cstate="print">
              <a:alphaModFix/>
            </a:blip>
            <a:stretch>
              <a:fillRect/>
            </a:stretch>
          </p:blipFill>
          <p:spPr>
            <a:xfrm>
              <a:off x="12362648" y="7676108"/>
              <a:ext cx="683496" cy="710463"/>
            </a:xfrm>
            <a:prstGeom prst="rect">
              <a:avLst/>
            </a:prstGeom>
          </p:spPr>
        </p:pic>
        <p:sp>
          <p:nvSpPr>
            <p:cNvPr id="2" name="矩形 1"/>
            <p:cNvSpPr/>
            <p:nvPr/>
          </p:nvSpPr>
          <p:spPr>
            <a:xfrm>
              <a:off x="13585777" y="6519356"/>
              <a:ext cx="4756461" cy="962516"/>
            </a:xfrm>
            <a:prstGeom prst="rect">
              <a:avLst/>
            </a:prstGeom>
          </p:spPr>
          <p:txBody>
            <a:bodyPr wrap="square">
              <a:spAutoFit/>
            </a:bodyPr>
            <a:lstStyle/>
            <a:p>
              <a:pPr indent="171416">
                <a:lnSpc>
                  <a:spcPct val="150000"/>
                </a:lnSpc>
              </a:pPr>
              <a:r>
                <a:rPr lang="zh-CN" altLang="en-US" sz="3200" dirty="0">
                  <a:latin typeface="微软雅黑" panose="020B0503020204020204" pitchFamily="34" charset="-122"/>
                  <a:ea typeface="微软雅黑" panose="020B0503020204020204" pitchFamily="34" charset="-122"/>
                </a:rPr>
                <a:t>迭代器</a:t>
              </a:r>
              <a:endParaRPr lang="en-US" altLang="zh-CN" sz="3200" dirty="0">
                <a:latin typeface="微软雅黑" panose="020B0503020204020204" pitchFamily="34" charset="-122"/>
                <a:ea typeface="微软雅黑" panose="020B0503020204020204" pitchFamily="34" charset="-122"/>
              </a:endParaRPr>
            </a:p>
          </p:txBody>
        </p:sp>
      </p:grpSp>
      <p:sp>
        <p:nvSpPr>
          <p:cNvPr id="925" name="文本"/>
          <p:cNvSpPr>
            <a:spLocks noGrp="1"/>
          </p:cNvSpPr>
          <p:nvPr>
            <p:ph type="ctrTitle" idx="4294967295"/>
          </p:nvPr>
        </p:nvSpPr>
        <p:spPr>
          <a:xfrm>
            <a:off x="288020" y="83461"/>
            <a:ext cx="3454222" cy="587678"/>
          </a:xfrm>
          <a:prstGeom prst="rect">
            <a:avLst/>
          </a:prstGeom>
        </p:spPr>
        <p:txBody>
          <a:bodyPr vert="horz" lIns="0" tIns="0" rIns="0" bIns="0" rtlCol="0" anchor="ctr">
            <a:noAutofit/>
          </a:bodyPr>
          <a:lstStyle/>
          <a:p>
            <a:pPr>
              <a:lnSpc>
                <a:spcPts val="2885"/>
              </a:lnSpc>
            </a:pPr>
            <a:r>
              <a:rPr kumimoji="1" lang="en-US" altLang="zh-CN" sz="2400" dirty="0">
                <a:solidFill>
                  <a:schemeClr val="bg1"/>
                </a:solidFill>
                <a:latin typeface="微软雅黑" panose="020B0503020204020204" pitchFamily="34" charset="-122"/>
                <a:ea typeface="微软雅黑" panose="020B0503020204020204" pitchFamily="34" charset="-122"/>
              </a:rPr>
              <a:t>Step 2</a:t>
            </a:r>
            <a:r>
              <a:rPr kumimoji="1" lang="zh-CN" altLang="en-US" sz="2400" dirty="0">
                <a:solidFill>
                  <a:schemeClr val="bg1"/>
                </a:solidFill>
                <a:latin typeface="微软雅黑" panose="020B0503020204020204" pitchFamily="34" charset="-122"/>
                <a:ea typeface="微软雅黑" panose="020B0503020204020204" pitchFamily="34" charset="-122"/>
              </a:rPr>
              <a:t>：生成密码</a:t>
            </a:r>
            <a:endParaRPr kumimoji="1" lang="zh-CN" altLang="en-US" sz="600"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xmlns="" id="{0C31D8CA-1BE3-48E5-81D8-4F9E991122FE}"/>
              </a:ext>
            </a:extLst>
          </p:cNvPr>
          <p:cNvPicPr>
            <a:picLocks noChangeAspect="1"/>
          </p:cNvPicPr>
          <p:nvPr/>
        </p:nvPicPr>
        <p:blipFill>
          <a:blip r:embed="rId8"/>
          <a:stretch>
            <a:fillRect/>
          </a:stretch>
        </p:blipFill>
        <p:spPr>
          <a:xfrm>
            <a:off x="0" y="1352183"/>
            <a:ext cx="9144000" cy="1792188"/>
          </a:xfrm>
          <a:prstGeom prst="rect">
            <a:avLst/>
          </a:prstGeom>
        </p:spPr>
      </p:pic>
      <p:pic>
        <p:nvPicPr>
          <p:cNvPr id="4" name="图片 3">
            <a:extLst>
              <a:ext uri="{FF2B5EF4-FFF2-40B4-BE49-F238E27FC236}">
                <a16:creationId xmlns:a16="http://schemas.microsoft.com/office/drawing/2014/main" xmlns="" id="{849E84DF-4B53-4D26-A02C-BF99DA495D22}"/>
              </a:ext>
            </a:extLst>
          </p:cNvPr>
          <p:cNvPicPr>
            <a:picLocks noChangeAspect="1"/>
          </p:cNvPicPr>
          <p:nvPr/>
        </p:nvPicPr>
        <p:blipFill>
          <a:blip r:embed="rId9"/>
          <a:stretch>
            <a:fillRect/>
          </a:stretch>
        </p:blipFill>
        <p:spPr>
          <a:xfrm>
            <a:off x="935377" y="3339923"/>
            <a:ext cx="1532345" cy="3240978"/>
          </a:xfrm>
          <a:prstGeom prst="rect">
            <a:avLst/>
          </a:prstGeom>
        </p:spPr>
      </p:pic>
      <p:sp>
        <p:nvSpPr>
          <p:cNvPr id="35" name="矩形: 圆角 34">
            <a:extLst>
              <a:ext uri="{FF2B5EF4-FFF2-40B4-BE49-F238E27FC236}">
                <a16:creationId xmlns:a16="http://schemas.microsoft.com/office/drawing/2014/main" xmlns="" id="{4119ECBA-7342-4CE3-99EB-E0DC5BA0AB76}"/>
              </a:ext>
            </a:extLst>
          </p:cNvPr>
          <p:cNvSpPr/>
          <p:nvPr/>
        </p:nvSpPr>
        <p:spPr>
          <a:xfrm>
            <a:off x="1701549" y="2474551"/>
            <a:ext cx="6212648" cy="37518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箭头连接符 35">
            <a:extLst>
              <a:ext uri="{FF2B5EF4-FFF2-40B4-BE49-F238E27FC236}">
                <a16:creationId xmlns:a16="http://schemas.microsoft.com/office/drawing/2014/main" xmlns="" id="{A0671F74-3234-45EB-B949-CCEF2F9EC2F9}"/>
              </a:ext>
            </a:extLst>
          </p:cNvPr>
          <p:cNvCxnSpPr>
            <a:cxnSpLocks/>
          </p:cNvCxnSpPr>
          <p:nvPr/>
        </p:nvCxnSpPr>
        <p:spPr>
          <a:xfrm>
            <a:off x="4361299" y="2869791"/>
            <a:ext cx="1027447" cy="95562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7" name="矩形 36">
            <a:extLst>
              <a:ext uri="{FF2B5EF4-FFF2-40B4-BE49-F238E27FC236}">
                <a16:creationId xmlns:a16="http://schemas.microsoft.com/office/drawing/2014/main" xmlns="" id="{085CFD04-1BEC-4373-91BF-7EB42368AD39}"/>
              </a:ext>
            </a:extLst>
          </p:cNvPr>
          <p:cNvSpPr/>
          <p:nvPr/>
        </p:nvSpPr>
        <p:spPr>
          <a:xfrm>
            <a:off x="4592055" y="3825415"/>
            <a:ext cx="1957587" cy="646331"/>
          </a:xfrm>
          <a:prstGeom prst="rect">
            <a:avLst/>
          </a:prstGeom>
        </p:spPr>
        <p:txBody>
          <a:bodyPr wrap="none">
            <a:spAutoFit/>
          </a:bodyPr>
          <a:lstStyle/>
          <a:p>
            <a:r>
              <a:rPr lang="en-US" altLang="zh-CN" dirty="0">
                <a:solidFill>
                  <a:srgbClr val="D4D4D4"/>
                </a:solidFill>
                <a:latin typeface="Consolas" panose="020B0609020204030204" pitchFamily="49" charset="0"/>
              </a:rPr>
              <a:t> </a:t>
            </a:r>
            <a:r>
              <a:rPr lang="en-US" altLang="zh-CN" dirty="0" err="1">
                <a:latin typeface="Consolas" panose="020B0609020204030204" pitchFamily="49" charset="0"/>
              </a:rPr>
              <a:t>q.put</a:t>
            </a:r>
            <a:r>
              <a:rPr lang="en-US" altLang="zh-CN" dirty="0">
                <a:latin typeface="Consolas" panose="020B0609020204030204" pitchFamily="49" charset="0"/>
              </a:rPr>
              <a:t>(string)</a:t>
            </a:r>
          </a:p>
          <a:p>
            <a:r>
              <a:rPr lang="en-US" altLang="zh-CN" b="0" dirty="0">
                <a:effectLst/>
                <a:latin typeface="Consolas" panose="020B0609020204030204" pitchFamily="49" charset="0"/>
              </a:rPr>
              <a:t>    </a:t>
            </a:r>
            <a:r>
              <a:rPr lang="zh-CN" altLang="en-US" b="0" dirty="0">
                <a:effectLst/>
                <a:latin typeface="Consolas" panose="020B0609020204030204" pitchFamily="49" charset="0"/>
              </a:rPr>
              <a:t>插入队列</a:t>
            </a:r>
            <a:endParaRPr lang="en-US" altLang="zh-CN" b="0" dirty="0">
              <a:effectLst/>
              <a:latin typeface="Consolas" panose="020B0609020204030204" pitchFamily="49" charset="0"/>
            </a:endParaRPr>
          </a:p>
        </p:txBody>
      </p:sp>
    </p:spTree>
    <p:extLst>
      <p:ext uri="{BB962C8B-B14F-4D97-AF65-F5344CB8AC3E}">
        <p14:creationId xmlns:p14="http://schemas.microsoft.com/office/powerpoint/2010/main" val="349151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0cd5ff57-a39c-496a-8f96-726bae8f6252"/>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784</TotalTime>
  <Words>1705</Words>
  <Application>Microsoft Office PowerPoint</Application>
  <PresentationFormat>全屏显示(4:3)</PresentationFormat>
  <Paragraphs>293</Paragraphs>
  <Slides>57</Slides>
  <Notes>21</Notes>
  <HiddenSlides>0</HiddenSlides>
  <MMClips>1</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57</vt:i4>
      </vt:variant>
    </vt:vector>
  </HeadingPairs>
  <TitlesOfParts>
    <vt:vector size="59" baseType="lpstr">
      <vt:lpstr>Office 主题​​</vt:lpstr>
      <vt:lpstr>工作表</vt:lpstr>
      <vt:lpstr>带有密码的网络AP破解的接入原理和方法</vt:lpstr>
      <vt:lpstr>PowerPoint 演示文稿</vt:lpstr>
      <vt:lpstr>功能实现</vt:lpstr>
      <vt:lpstr>PowerPoint 演示文稿</vt:lpstr>
      <vt:lpstr>Step1 ：get the wifi list</vt:lpstr>
      <vt:lpstr>Android：WifiManager    </vt:lpstr>
      <vt:lpstr>Step1 ：get the wifi list</vt:lpstr>
      <vt:lpstr>Step2 ：generating passwords</vt:lpstr>
      <vt:lpstr>Step2 ：generating passwords</vt:lpstr>
      <vt:lpstr>PowerPoint 演示文稿</vt:lpstr>
      <vt:lpstr>Step3 ：CONNECT WIFI</vt:lpstr>
      <vt:lpstr>Android：WifiManager</vt:lpstr>
      <vt:lpstr>并发破译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安卓开发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其他破解的方法</vt:lpstr>
      <vt:lpstr>PowerPoint 演示文稿</vt:lpstr>
      <vt:lpstr>PowerPoint 演示文稿</vt:lpstr>
      <vt:lpstr>PowerPoint 演示文稿</vt:lpstr>
      <vt:lpstr>PowerPoint 演示文稿</vt:lpstr>
      <vt:lpstr>PowerPoint 演示文稿</vt:lpstr>
      <vt:lpstr>PowerPoint 演示文稿</vt:lpstr>
      <vt:lpstr>如何防范破解</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带有密码的网络AP破解的接入原理和方法</dc:title>
  <dc:creator>钱会川</dc:creator>
  <cp:lastModifiedBy>Uxito</cp:lastModifiedBy>
  <cp:revision>95</cp:revision>
  <dcterms:created xsi:type="dcterms:W3CDTF">2021-05-16T13:04:23Z</dcterms:created>
  <dcterms:modified xsi:type="dcterms:W3CDTF">2021-05-19T07:14:57Z</dcterms:modified>
</cp:coreProperties>
</file>